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8.xml" ContentType="application/vnd.openxmlformats-officedocument.presentationml.tags+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1.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2.xml" ContentType="application/vnd.openxmlformats-officedocument.presentationml.tags+xml"/>
  <Override PartName="/ppt/notesSlides/notesSlide5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711" r:id="rId3"/>
  </p:sldMasterIdLst>
  <p:notesMasterIdLst>
    <p:notesMasterId r:id="rId59"/>
  </p:notesMasterIdLst>
  <p:handoutMasterIdLst>
    <p:handoutMasterId r:id="rId60"/>
  </p:handoutMasterIdLst>
  <p:sldIdLst>
    <p:sldId id="303" r:id="rId4"/>
    <p:sldId id="257" r:id="rId5"/>
    <p:sldId id="309" r:id="rId6"/>
    <p:sldId id="258" r:id="rId7"/>
    <p:sldId id="259" r:id="rId8"/>
    <p:sldId id="315" r:id="rId9"/>
    <p:sldId id="304" r:id="rId10"/>
    <p:sldId id="260" r:id="rId11"/>
    <p:sldId id="261" r:id="rId12"/>
    <p:sldId id="316" r:id="rId13"/>
    <p:sldId id="262" r:id="rId14"/>
    <p:sldId id="264" r:id="rId15"/>
    <p:sldId id="265" r:id="rId16"/>
    <p:sldId id="320" r:id="rId17"/>
    <p:sldId id="321" r:id="rId18"/>
    <p:sldId id="322" r:id="rId19"/>
    <p:sldId id="323" r:id="rId20"/>
    <p:sldId id="267" r:id="rId21"/>
    <p:sldId id="268" r:id="rId22"/>
    <p:sldId id="324" r:id="rId23"/>
    <p:sldId id="270" r:id="rId24"/>
    <p:sldId id="310" r:id="rId25"/>
    <p:sldId id="271" r:id="rId26"/>
    <p:sldId id="273" r:id="rId27"/>
    <p:sldId id="274" r:id="rId28"/>
    <p:sldId id="275" r:id="rId29"/>
    <p:sldId id="276" r:id="rId30"/>
    <p:sldId id="277" r:id="rId31"/>
    <p:sldId id="279" r:id="rId32"/>
    <p:sldId id="280"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5" r:id="rId46"/>
    <p:sldId id="326" r:id="rId47"/>
    <p:sldId id="296" r:id="rId48"/>
    <p:sldId id="297" r:id="rId49"/>
    <p:sldId id="317" r:id="rId50"/>
    <p:sldId id="307" r:id="rId51"/>
    <p:sldId id="308" r:id="rId52"/>
    <p:sldId id="319" r:id="rId53"/>
    <p:sldId id="325" r:id="rId54"/>
    <p:sldId id="299" r:id="rId55"/>
    <p:sldId id="298" r:id="rId56"/>
    <p:sldId id="301" r:id="rId57"/>
    <p:sldId id="311" r:id="rId58"/>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D9E6"/>
    <a:srgbClr val="40B1CC"/>
    <a:srgbClr val="C0E5EE"/>
    <a:srgbClr val="B935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496" autoAdjust="0"/>
  </p:normalViewPr>
  <p:slideViewPr>
    <p:cSldViewPr>
      <p:cViewPr varScale="1">
        <p:scale>
          <a:sx n="43" d="100"/>
          <a:sy n="43" d="100"/>
        </p:scale>
        <p:origin x="-1368"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9B4ECF-0FCD-4CE9-B774-CF7911E0C58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ECB5214-9028-41E9-84ED-31AE7B3A1F69}">
      <dgm:prSet phldrT="[Text]" custT="1"/>
      <dgm:spPr>
        <a:solidFill>
          <a:schemeClr val="accent1">
            <a:lumMod val="75000"/>
          </a:schemeClr>
        </a:solidFill>
      </dgm:spPr>
      <dgm:t>
        <a:bodyPr/>
        <a:lstStyle/>
        <a:p>
          <a:r>
            <a:rPr lang="en-US" sz="3600" b="1" dirty="0" smtClean="0">
              <a:solidFill>
                <a:srgbClr val="FFFF00"/>
              </a:solidFill>
              <a:effectLst>
                <a:outerShdw blurRad="38100" dist="38100" dir="2700000" algn="tl">
                  <a:srgbClr val="000000">
                    <a:alpha val="43137"/>
                  </a:srgbClr>
                </a:outerShdw>
              </a:effectLst>
            </a:rPr>
            <a:t>Notice the Event</a:t>
          </a:r>
          <a:endParaRPr lang="en-US" sz="3600" b="1" dirty="0">
            <a:solidFill>
              <a:srgbClr val="FFFF00"/>
            </a:solidFill>
            <a:effectLst>
              <a:outerShdw blurRad="38100" dist="38100" dir="2700000" algn="tl">
                <a:srgbClr val="000000">
                  <a:alpha val="43137"/>
                </a:srgbClr>
              </a:outerShdw>
            </a:effectLst>
          </a:endParaRPr>
        </a:p>
      </dgm:t>
    </dgm:pt>
    <dgm:pt modelId="{CF3B2A8C-6F9D-4A2D-B55C-EB635D6AB602}" type="parTrans" cxnId="{1663FDE1-9385-4A9E-A83D-CC187C7FF5EA}">
      <dgm:prSet/>
      <dgm:spPr/>
      <dgm:t>
        <a:bodyPr/>
        <a:lstStyle/>
        <a:p>
          <a:endParaRPr lang="en-US"/>
        </a:p>
      </dgm:t>
    </dgm:pt>
    <dgm:pt modelId="{7187F2DD-5473-423A-B8A1-C78B2D238451}" type="sibTrans" cxnId="{1663FDE1-9385-4A9E-A83D-CC187C7FF5EA}">
      <dgm:prSet/>
      <dgm:spPr/>
      <dgm:t>
        <a:bodyPr/>
        <a:lstStyle/>
        <a:p>
          <a:endParaRPr lang="en-US"/>
        </a:p>
      </dgm:t>
    </dgm:pt>
    <dgm:pt modelId="{5EA1A025-5802-4FCE-BA42-3DFD4D4F1593}">
      <dgm:prSet phldrT="[Text]" custT="1"/>
      <dgm:spPr>
        <a:solidFill>
          <a:schemeClr val="accent1">
            <a:lumMod val="75000"/>
          </a:schemeClr>
        </a:solidFill>
      </dgm:spPr>
      <dgm:t>
        <a:bodyPr/>
        <a:lstStyle/>
        <a:p>
          <a:r>
            <a:rPr lang="en-US" sz="3600" b="1" dirty="0" smtClean="0">
              <a:solidFill>
                <a:srgbClr val="FFFF00"/>
              </a:solidFill>
              <a:effectLst>
                <a:outerShdw blurRad="38100" dist="38100" dir="2700000" algn="tl">
                  <a:srgbClr val="000000">
                    <a:alpha val="43137"/>
                  </a:srgbClr>
                </a:outerShdw>
              </a:effectLst>
            </a:rPr>
            <a:t>Situation Demands Action</a:t>
          </a:r>
          <a:endParaRPr lang="en-US" sz="3600" b="1" dirty="0">
            <a:solidFill>
              <a:srgbClr val="FFFF00"/>
            </a:solidFill>
            <a:effectLst>
              <a:outerShdw blurRad="38100" dist="38100" dir="2700000" algn="tl">
                <a:srgbClr val="000000">
                  <a:alpha val="43137"/>
                </a:srgbClr>
              </a:outerShdw>
            </a:effectLst>
          </a:endParaRPr>
        </a:p>
      </dgm:t>
    </dgm:pt>
    <dgm:pt modelId="{A48B78E7-427B-42AC-BCC9-6AE4EFB6AE04}" type="parTrans" cxnId="{1E2A1DDD-A3AB-4BA6-888B-E4374C517606}">
      <dgm:prSet/>
      <dgm:spPr/>
      <dgm:t>
        <a:bodyPr/>
        <a:lstStyle/>
        <a:p>
          <a:endParaRPr lang="en-US"/>
        </a:p>
      </dgm:t>
    </dgm:pt>
    <dgm:pt modelId="{4DA8DD2A-6DC0-438B-B41B-D6AEA61348CC}" type="sibTrans" cxnId="{1E2A1DDD-A3AB-4BA6-888B-E4374C517606}">
      <dgm:prSet/>
      <dgm:spPr/>
      <dgm:t>
        <a:bodyPr/>
        <a:lstStyle/>
        <a:p>
          <a:endParaRPr lang="en-US"/>
        </a:p>
      </dgm:t>
    </dgm:pt>
    <dgm:pt modelId="{85784A1D-525E-48B6-9AE1-EF85BA400312}">
      <dgm:prSet phldrT="[Text]" custT="1"/>
      <dgm:spPr>
        <a:solidFill>
          <a:schemeClr val="accent1">
            <a:lumMod val="75000"/>
          </a:schemeClr>
        </a:solidFill>
      </dgm:spPr>
      <dgm:t>
        <a:bodyPr/>
        <a:lstStyle/>
        <a:p>
          <a:r>
            <a:rPr lang="en-US" sz="3600" b="1" dirty="0" smtClean="0">
              <a:solidFill>
                <a:srgbClr val="FFFF00"/>
              </a:solidFill>
              <a:effectLst>
                <a:outerShdw blurRad="38100" dist="38100" dir="2700000" algn="tl">
                  <a:srgbClr val="000000">
                    <a:alpha val="43137"/>
                  </a:srgbClr>
                </a:outerShdw>
              </a:effectLst>
            </a:rPr>
            <a:t>Responsibility to Act</a:t>
          </a:r>
          <a:endParaRPr lang="en-US" sz="3600" b="1" dirty="0">
            <a:solidFill>
              <a:srgbClr val="FFFF00"/>
            </a:solidFill>
            <a:effectLst>
              <a:outerShdw blurRad="38100" dist="38100" dir="2700000" algn="tl">
                <a:srgbClr val="000000">
                  <a:alpha val="43137"/>
                </a:srgbClr>
              </a:outerShdw>
            </a:effectLst>
          </a:endParaRPr>
        </a:p>
      </dgm:t>
    </dgm:pt>
    <dgm:pt modelId="{5D1F1BF0-7126-4CD4-84E8-BF1992D29FEA}" type="parTrans" cxnId="{66F8B20D-1325-4C00-A932-E7A7848048EF}">
      <dgm:prSet/>
      <dgm:spPr/>
      <dgm:t>
        <a:bodyPr/>
        <a:lstStyle/>
        <a:p>
          <a:endParaRPr lang="en-US"/>
        </a:p>
      </dgm:t>
    </dgm:pt>
    <dgm:pt modelId="{134F1EA5-6109-411C-A052-46559CC56653}" type="sibTrans" cxnId="{66F8B20D-1325-4C00-A932-E7A7848048EF}">
      <dgm:prSet/>
      <dgm:spPr/>
      <dgm:t>
        <a:bodyPr/>
        <a:lstStyle/>
        <a:p>
          <a:endParaRPr lang="en-US"/>
        </a:p>
      </dgm:t>
    </dgm:pt>
    <dgm:pt modelId="{F6E2D068-085D-4B7E-9380-CEFB39CF253A}">
      <dgm:prSet phldrT="[Text]" custT="1"/>
      <dgm:spPr>
        <a:solidFill>
          <a:schemeClr val="accent1">
            <a:lumMod val="75000"/>
          </a:schemeClr>
        </a:solidFill>
      </dgm:spPr>
      <dgm:t>
        <a:bodyPr/>
        <a:lstStyle/>
        <a:p>
          <a:r>
            <a:rPr lang="en-US" sz="3600" b="1" dirty="0" smtClean="0">
              <a:solidFill>
                <a:srgbClr val="FFFF00"/>
              </a:solidFill>
              <a:effectLst>
                <a:outerShdw blurRad="38100" dist="38100" dir="2700000" algn="tl">
                  <a:srgbClr val="000000">
                    <a:alpha val="43137"/>
                  </a:srgbClr>
                </a:outerShdw>
              </a:effectLst>
            </a:rPr>
            <a:t>Choose the Action</a:t>
          </a:r>
          <a:endParaRPr lang="en-US" sz="3600" b="1" dirty="0">
            <a:solidFill>
              <a:srgbClr val="FFFF00"/>
            </a:solidFill>
            <a:effectLst>
              <a:outerShdw blurRad="38100" dist="38100" dir="2700000" algn="tl">
                <a:srgbClr val="000000">
                  <a:alpha val="43137"/>
                </a:srgbClr>
              </a:outerShdw>
            </a:effectLst>
          </a:endParaRPr>
        </a:p>
      </dgm:t>
    </dgm:pt>
    <dgm:pt modelId="{F29507E8-AF3B-46A1-A101-788D16AF302C}" type="parTrans" cxnId="{38F1D1F9-7CC7-40EA-811E-9CF3C21FEB0B}">
      <dgm:prSet/>
      <dgm:spPr/>
      <dgm:t>
        <a:bodyPr/>
        <a:lstStyle/>
        <a:p>
          <a:endParaRPr lang="en-US"/>
        </a:p>
      </dgm:t>
    </dgm:pt>
    <dgm:pt modelId="{81502781-B48C-4CCD-A951-616D0125A644}" type="sibTrans" cxnId="{38F1D1F9-7CC7-40EA-811E-9CF3C21FEB0B}">
      <dgm:prSet/>
      <dgm:spPr/>
      <dgm:t>
        <a:bodyPr/>
        <a:lstStyle/>
        <a:p>
          <a:endParaRPr lang="en-US"/>
        </a:p>
      </dgm:t>
    </dgm:pt>
    <dgm:pt modelId="{9F77DD6C-A104-4BF6-9320-067FF17F2B93}">
      <dgm:prSet phldrT="[Text]" custT="1"/>
      <dgm:spPr>
        <a:solidFill>
          <a:schemeClr val="accent1">
            <a:lumMod val="75000"/>
          </a:schemeClr>
        </a:solidFill>
      </dgm:spPr>
      <dgm:t>
        <a:bodyPr/>
        <a:lstStyle/>
        <a:p>
          <a:r>
            <a:rPr lang="en-US" sz="3600" b="1" dirty="0" smtClean="0">
              <a:solidFill>
                <a:srgbClr val="FFFF00"/>
              </a:solidFill>
              <a:effectLst>
                <a:outerShdw blurRad="38100" dist="38100" dir="2700000" algn="tl">
                  <a:srgbClr val="000000">
                    <a:alpha val="43137"/>
                  </a:srgbClr>
                </a:outerShdw>
              </a:effectLst>
            </a:rPr>
            <a:t>Implement Choice Safely</a:t>
          </a:r>
          <a:endParaRPr lang="en-US" sz="3600" b="1" dirty="0">
            <a:solidFill>
              <a:srgbClr val="FFFF00"/>
            </a:solidFill>
            <a:effectLst>
              <a:outerShdw blurRad="38100" dist="38100" dir="2700000" algn="tl">
                <a:srgbClr val="000000">
                  <a:alpha val="43137"/>
                </a:srgbClr>
              </a:outerShdw>
            </a:effectLst>
          </a:endParaRPr>
        </a:p>
      </dgm:t>
    </dgm:pt>
    <dgm:pt modelId="{C20416B9-A872-4AB9-9B26-0FB8D227B1C6}" type="parTrans" cxnId="{91D8005D-3750-4B23-9DCE-1A66CEF7C392}">
      <dgm:prSet/>
      <dgm:spPr/>
      <dgm:t>
        <a:bodyPr/>
        <a:lstStyle/>
        <a:p>
          <a:endParaRPr lang="en-US"/>
        </a:p>
      </dgm:t>
    </dgm:pt>
    <dgm:pt modelId="{FF25B7EF-A4F6-4B33-B34F-A07B272BC8C7}" type="sibTrans" cxnId="{91D8005D-3750-4B23-9DCE-1A66CEF7C392}">
      <dgm:prSet/>
      <dgm:spPr/>
      <dgm:t>
        <a:bodyPr/>
        <a:lstStyle/>
        <a:p>
          <a:endParaRPr lang="en-US"/>
        </a:p>
      </dgm:t>
    </dgm:pt>
    <dgm:pt modelId="{69B14E44-F1F0-490D-BE15-A40B2A760758}" type="pres">
      <dgm:prSet presAssocID="{4D9B4ECF-0FCD-4CE9-B774-CF7911E0C58A}" presName="linear" presStyleCnt="0">
        <dgm:presLayoutVars>
          <dgm:dir/>
          <dgm:animLvl val="lvl"/>
          <dgm:resizeHandles val="exact"/>
        </dgm:presLayoutVars>
      </dgm:prSet>
      <dgm:spPr/>
      <dgm:t>
        <a:bodyPr/>
        <a:lstStyle/>
        <a:p>
          <a:endParaRPr lang="en-US"/>
        </a:p>
      </dgm:t>
    </dgm:pt>
    <dgm:pt modelId="{823FDC63-C15B-4BA6-89C0-DB77E880CD73}" type="pres">
      <dgm:prSet presAssocID="{DECB5214-9028-41E9-84ED-31AE7B3A1F69}" presName="parentLin" presStyleCnt="0"/>
      <dgm:spPr/>
    </dgm:pt>
    <dgm:pt modelId="{81E1D041-6950-4F81-AD7A-6CE998952A06}" type="pres">
      <dgm:prSet presAssocID="{DECB5214-9028-41E9-84ED-31AE7B3A1F69}" presName="parentLeftMargin" presStyleLbl="node1" presStyleIdx="0" presStyleCnt="5"/>
      <dgm:spPr/>
      <dgm:t>
        <a:bodyPr/>
        <a:lstStyle/>
        <a:p>
          <a:endParaRPr lang="en-US"/>
        </a:p>
      </dgm:t>
    </dgm:pt>
    <dgm:pt modelId="{4DC795AA-80FB-4635-8FFC-6AB32955FBB5}" type="pres">
      <dgm:prSet presAssocID="{DECB5214-9028-41E9-84ED-31AE7B3A1F69}" presName="parentText" presStyleLbl="node1" presStyleIdx="0" presStyleCnt="5" custScaleX="123520" custLinFactNeighborY="-12195">
        <dgm:presLayoutVars>
          <dgm:chMax val="0"/>
          <dgm:bulletEnabled val="1"/>
        </dgm:presLayoutVars>
      </dgm:prSet>
      <dgm:spPr/>
      <dgm:t>
        <a:bodyPr/>
        <a:lstStyle/>
        <a:p>
          <a:endParaRPr lang="en-US"/>
        </a:p>
      </dgm:t>
    </dgm:pt>
    <dgm:pt modelId="{43E35E00-6C2D-49E6-B15A-FB487934F6EA}" type="pres">
      <dgm:prSet presAssocID="{DECB5214-9028-41E9-84ED-31AE7B3A1F69}" presName="negativeSpace" presStyleCnt="0"/>
      <dgm:spPr/>
    </dgm:pt>
    <dgm:pt modelId="{1F900136-E189-453A-97B4-9C8E93F043BA}" type="pres">
      <dgm:prSet presAssocID="{DECB5214-9028-41E9-84ED-31AE7B3A1F69}" presName="childText" presStyleLbl="conFgAcc1" presStyleIdx="0" presStyleCnt="5">
        <dgm:presLayoutVars>
          <dgm:bulletEnabled val="1"/>
        </dgm:presLayoutVars>
      </dgm:prSet>
      <dgm:spPr/>
    </dgm:pt>
    <dgm:pt modelId="{2417268C-331E-4C9A-B25A-8DCC49B1469C}" type="pres">
      <dgm:prSet presAssocID="{7187F2DD-5473-423A-B8A1-C78B2D238451}" presName="spaceBetweenRectangles" presStyleCnt="0"/>
      <dgm:spPr/>
    </dgm:pt>
    <dgm:pt modelId="{59133BE4-0FC5-40D5-9F35-790C09CB5C52}" type="pres">
      <dgm:prSet presAssocID="{5EA1A025-5802-4FCE-BA42-3DFD4D4F1593}" presName="parentLin" presStyleCnt="0"/>
      <dgm:spPr/>
    </dgm:pt>
    <dgm:pt modelId="{66F249F9-6BC4-4E97-9B64-417DEEFF9C69}" type="pres">
      <dgm:prSet presAssocID="{5EA1A025-5802-4FCE-BA42-3DFD4D4F1593}" presName="parentLeftMargin" presStyleLbl="node1" presStyleIdx="0" presStyleCnt="5"/>
      <dgm:spPr/>
      <dgm:t>
        <a:bodyPr/>
        <a:lstStyle/>
        <a:p>
          <a:endParaRPr lang="en-US"/>
        </a:p>
      </dgm:t>
    </dgm:pt>
    <dgm:pt modelId="{6138C6FD-66C6-4B6B-BB12-D49819D8784B}" type="pres">
      <dgm:prSet presAssocID="{5EA1A025-5802-4FCE-BA42-3DFD4D4F1593}" presName="parentText" presStyleLbl="node1" presStyleIdx="1" presStyleCnt="5" custScaleX="123520">
        <dgm:presLayoutVars>
          <dgm:chMax val="0"/>
          <dgm:bulletEnabled val="1"/>
        </dgm:presLayoutVars>
      </dgm:prSet>
      <dgm:spPr/>
      <dgm:t>
        <a:bodyPr/>
        <a:lstStyle/>
        <a:p>
          <a:endParaRPr lang="en-US"/>
        </a:p>
      </dgm:t>
    </dgm:pt>
    <dgm:pt modelId="{766376D4-AEBC-45B9-94EA-B45AFE66ABF0}" type="pres">
      <dgm:prSet presAssocID="{5EA1A025-5802-4FCE-BA42-3DFD4D4F1593}" presName="negativeSpace" presStyleCnt="0"/>
      <dgm:spPr/>
    </dgm:pt>
    <dgm:pt modelId="{BDA2745D-AE80-48EC-A79A-8831D40E965A}" type="pres">
      <dgm:prSet presAssocID="{5EA1A025-5802-4FCE-BA42-3DFD4D4F1593}" presName="childText" presStyleLbl="conFgAcc1" presStyleIdx="1" presStyleCnt="5">
        <dgm:presLayoutVars>
          <dgm:bulletEnabled val="1"/>
        </dgm:presLayoutVars>
      </dgm:prSet>
      <dgm:spPr/>
    </dgm:pt>
    <dgm:pt modelId="{E2A0219E-CAF3-4EBF-8936-A1D73C442FF7}" type="pres">
      <dgm:prSet presAssocID="{4DA8DD2A-6DC0-438B-B41B-D6AEA61348CC}" presName="spaceBetweenRectangles" presStyleCnt="0"/>
      <dgm:spPr/>
    </dgm:pt>
    <dgm:pt modelId="{61F5E679-CADE-4700-B3C2-1EA1B9CEADBF}" type="pres">
      <dgm:prSet presAssocID="{85784A1D-525E-48B6-9AE1-EF85BA400312}" presName="parentLin" presStyleCnt="0"/>
      <dgm:spPr/>
    </dgm:pt>
    <dgm:pt modelId="{64363B59-5A78-4175-BCAD-CD3FE5236B6C}" type="pres">
      <dgm:prSet presAssocID="{85784A1D-525E-48B6-9AE1-EF85BA400312}" presName="parentLeftMargin" presStyleLbl="node1" presStyleIdx="1" presStyleCnt="5"/>
      <dgm:spPr/>
      <dgm:t>
        <a:bodyPr/>
        <a:lstStyle/>
        <a:p>
          <a:endParaRPr lang="en-US"/>
        </a:p>
      </dgm:t>
    </dgm:pt>
    <dgm:pt modelId="{8D9C77B3-DABD-4335-AE91-34F12B20182E}" type="pres">
      <dgm:prSet presAssocID="{85784A1D-525E-48B6-9AE1-EF85BA400312}" presName="parentText" presStyleLbl="node1" presStyleIdx="2" presStyleCnt="5" custScaleX="123827">
        <dgm:presLayoutVars>
          <dgm:chMax val="0"/>
          <dgm:bulletEnabled val="1"/>
        </dgm:presLayoutVars>
      </dgm:prSet>
      <dgm:spPr/>
      <dgm:t>
        <a:bodyPr/>
        <a:lstStyle/>
        <a:p>
          <a:endParaRPr lang="en-US"/>
        </a:p>
      </dgm:t>
    </dgm:pt>
    <dgm:pt modelId="{CBA096D1-18D7-4799-9EFF-5FA18FC606F6}" type="pres">
      <dgm:prSet presAssocID="{85784A1D-525E-48B6-9AE1-EF85BA400312}" presName="negativeSpace" presStyleCnt="0"/>
      <dgm:spPr/>
    </dgm:pt>
    <dgm:pt modelId="{9EACF68C-2289-40D8-A44B-4601C9A3C145}" type="pres">
      <dgm:prSet presAssocID="{85784A1D-525E-48B6-9AE1-EF85BA400312}" presName="childText" presStyleLbl="conFgAcc1" presStyleIdx="2" presStyleCnt="5">
        <dgm:presLayoutVars>
          <dgm:bulletEnabled val="1"/>
        </dgm:presLayoutVars>
      </dgm:prSet>
      <dgm:spPr/>
    </dgm:pt>
    <dgm:pt modelId="{3511E2AA-BF2C-44FB-8A76-75470407F935}" type="pres">
      <dgm:prSet presAssocID="{134F1EA5-6109-411C-A052-46559CC56653}" presName="spaceBetweenRectangles" presStyleCnt="0"/>
      <dgm:spPr/>
    </dgm:pt>
    <dgm:pt modelId="{9D4E6F30-E18C-484A-AB97-FCDC68D7024F}" type="pres">
      <dgm:prSet presAssocID="{F6E2D068-085D-4B7E-9380-CEFB39CF253A}" presName="parentLin" presStyleCnt="0"/>
      <dgm:spPr/>
    </dgm:pt>
    <dgm:pt modelId="{93FEE2FA-C7C1-4294-9E13-4E31CC883970}" type="pres">
      <dgm:prSet presAssocID="{F6E2D068-085D-4B7E-9380-CEFB39CF253A}" presName="parentLeftMargin" presStyleLbl="node1" presStyleIdx="2" presStyleCnt="5"/>
      <dgm:spPr/>
      <dgm:t>
        <a:bodyPr/>
        <a:lstStyle/>
        <a:p>
          <a:endParaRPr lang="en-US"/>
        </a:p>
      </dgm:t>
    </dgm:pt>
    <dgm:pt modelId="{2D986309-67C8-47AC-B6CE-CF0C72074402}" type="pres">
      <dgm:prSet presAssocID="{F6E2D068-085D-4B7E-9380-CEFB39CF253A}" presName="parentText" presStyleLbl="node1" presStyleIdx="3" presStyleCnt="5" custScaleX="123520">
        <dgm:presLayoutVars>
          <dgm:chMax val="0"/>
          <dgm:bulletEnabled val="1"/>
        </dgm:presLayoutVars>
      </dgm:prSet>
      <dgm:spPr/>
      <dgm:t>
        <a:bodyPr/>
        <a:lstStyle/>
        <a:p>
          <a:endParaRPr lang="en-US"/>
        </a:p>
      </dgm:t>
    </dgm:pt>
    <dgm:pt modelId="{5D5E6586-190D-4018-AB8D-E85C9B917333}" type="pres">
      <dgm:prSet presAssocID="{F6E2D068-085D-4B7E-9380-CEFB39CF253A}" presName="negativeSpace" presStyleCnt="0"/>
      <dgm:spPr/>
    </dgm:pt>
    <dgm:pt modelId="{69E12B50-2A7D-4AF9-BBC6-0F71B2BC97A2}" type="pres">
      <dgm:prSet presAssocID="{F6E2D068-085D-4B7E-9380-CEFB39CF253A}" presName="childText" presStyleLbl="conFgAcc1" presStyleIdx="3" presStyleCnt="5">
        <dgm:presLayoutVars>
          <dgm:bulletEnabled val="1"/>
        </dgm:presLayoutVars>
      </dgm:prSet>
      <dgm:spPr/>
    </dgm:pt>
    <dgm:pt modelId="{16AFA653-5B53-4B46-BAF0-3360763D3129}" type="pres">
      <dgm:prSet presAssocID="{81502781-B48C-4CCD-A951-616D0125A644}" presName="spaceBetweenRectangles" presStyleCnt="0"/>
      <dgm:spPr/>
    </dgm:pt>
    <dgm:pt modelId="{697F628F-14FB-4492-89E9-B2049D13FC6D}" type="pres">
      <dgm:prSet presAssocID="{9F77DD6C-A104-4BF6-9320-067FF17F2B93}" presName="parentLin" presStyleCnt="0"/>
      <dgm:spPr/>
    </dgm:pt>
    <dgm:pt modelId="{7B3CD7A6-DE37-4AA7-8964-FD32A0429C5B}" type="pres">
      <dgm:prSet presAssocID="{9F77DD6C-A104-4BF6-9320-067FF17F2B93}" presName="parentLeftMargin" presStyleLbl="node1" presStyleIdx="3" presStyleCnt="5"/>
      <dgm:spPr/>
      <dgm:t>
        <a:bodyPr/>
        <a:lstStyle/>
        <a:p>
          <a:endParaRPr lang="en-US"/>
        </a:p>
      </dgm:t>
    </dgm:pt>
    <dgm:pt modelId="{DFAEA8DE-F8BA-4131-A4E8-0A5AC3F2D3FC}" type="pres">
      <dgm:prSet presAssocID="{9F77DD6C-A104-4BF6-9320-067FF17F2B93}" presName="parentText" presStyleLbl="node1" presStyleIdx="4" presStyleCnt="5" custScaleX="123520">
        <dgm:presLayoutVars>
          <dgm:chMax val="0"/>
          <dgm:bulletEnabled val="1"/>
        </dgm:presLayoutVars>
      </dgm:prSet>
      <dgm:spPr/>
      <dgm:t>
        <a:bodyPr/>
        <a:lstStyle/>
        <a:p>
          <a:endParaRPr lang="en-US"/>
        </a:p>
      </dgm:t>
    </dgm:pt>
    <dgm:pt modelId="{46DF3E73-039A-4FD3-B3EF-76700C73CB4F}" type="pres">
      <dgm:prSet presAssocID="{9F77DD6C-A104-4BF6-9320-067FF17F2B93}" presName="negativeSpace" presStyleCnt="0"/>
      <dgm:spPr/>
    </dgm:pt>
    <dgm:pt modelId="{9AE0AC0E-1957-43D6-8808-08EC88D85852}" type="pres">
      <dgm:prSet presAssocID="{9F77DD6C-A104-4BF6-9320-067FF17F2B93}" presName="childText" presStyleLbl="conFgAcc1" presStyleIdx="4" presStyleCnt="5">
        <dgm:presLayoutVars>
          <dgm:bulletEnabled val="1"/>
        </dgm:presLayoutVars>
      </dgm:prSet>
      <dgm:spPr/>
    </dgm:pt>
  </dgm:ptLst>
  <dgm:cxnLst>
    <dgm:cxn modelId="{38F1D1F9-7CC7-40EA-811E-9CF3C21FEB0B}" srcId="{4D9B4ECF-0FCD-4CE9-B774-CF7911E0C58A}" destId="{F6E2D068-085D-4B7E-9380-CEFB39CF253A}" srcOrd="3" destOrd="0" parTransId="{F29507E8-AF3B-46A1-A101-788D16AF302C}" sibTransId="{81502781-B48C-4CCD-A951-616D0125A644}"/>
    <dgm:cxn modelId="{E9D78122-17FC-47D6-AA65-F24432630219}" type="presOf" srcId="{F6E2D068-085D-4B7E-9380-CEFB39CF253A}" destId="{93FEE2FA-C7C1-4294-9E13-4E31CC883970}" srcOrd="0" destOrd="0" presId="urn:microsoft.com/office/officeart/2005/8/layout/list1"/>
    <dgm:cxn modelId="{CE82A518-1F19-4BB6-8E0F-200A0726390E}" type="presOf" srcId="{85784A1D-525E-48B6-9AE1-EF85BA400312}" destId="{8D9C77B3-DABD-4335-AE91-34F12B20182E}" srcOrd="1" destOrd="0" presId="urn:microsoft.com/office/officeart/2005/8/layout/list1"/>
    <dgm:cxn modelId="{57476FC3-F28E-4D59-B5FF-C72B3C2439D7}" type="presOf" srcId="{85784A1D-525E-48B6-9AE1-EF85BA400312}" destId="{64363B59-5A78-4175-BCAD-CD3FE5236B6C}" srcOrd="0" destOrd="0" presId="urn:microsoft.com/office/officeart/2005/8/layout/list1"/>
    <dgm:cxn modelId="{8A380BF4-DB4D-427F-B326-CF226DC8AC95}" type="presOf" srcId="{9F77DD6C-A104-4BF6-9320-067FF17F2B93}" destId="{DFAEA8DE-F8BA-4131-A4E8-0A5AC3F2D3FC}" srcOrd="1" destOrd="0" presId="urn:microsoft.com/office/officeart/2005/8/layout/list1"/>
    <dgm:cxn modelId="{5B4D9A60-0E05-4092-9C23-FD5F7EEEA559}" type="presOf" srcId="{4D9B4ECF-0FCD-4CE9-B774-CF7911E0C58A}" destId="{69B14E44-F1F0-490D-BE15-A40B2A760758}" srcOrd="0" destOrd="0" presId="urn:microsoft.com/office/officeart/2005/8/layout/list1"/>
    <dgm:cxn modelId="{84AE9926-1EC7-444C-BD07-2A50E7A35714}" type="presOf" srcId="{5EA1A025-5802-4FCE-BA42-3DFD4D4F1593}" destId="{6138C6FD-66C6-4B6B-BB12-D49819D8784B}" srcOrd="1" destOrd="0" presId="urn:microsoft.com/office/officeart/2005/8/layout/list1"/>
    <dgm:cxn modelId="{7144031C-A6F5-412E-9A37-4AB358032D0D}" type="presOf" srcId="{DECB5214-9028-41E9-84ED-31AE7B3A1F69}" destId="{81E1D041-6950-4F81-AD7A-6CE998952A06}" srcOrd="0" destOrd="0" presId="urn:microsoft.com/office/officeart/2005/8/layout/list1"/>
    <dgm:cxn modelId="{E73FFCB6-2DDC-4485-B14F-38C74FC99995}" type="presOf" srcId="{DECB5214-9028-41E9-84ED-31AE7B3A1F69}" destId="{4DC795AA-80FB-4635-8FFC-6AB32955FBB5}" srcOrd="1" destOrd="0" presId="urn:microsoft.com/office/officeart/2005/8/layout/list1"/>
    <dgm:cxn modelId="{1663FDE1-9385-4A9E-A83D-CC187C7FF5EA}" srcId="{4D9B4ECF-0FCD-4CE9-B774-CF7911E0C58A}" destId="{DECB5214-9028-41E9-84ED-31AE7B3A1F69}" srcOrd="0" destOrd="0" parTransId="{CF3B2A8C-6F9D-4A2D-B55C-EB635D6AB602}" sibTransId="{7187F2DD-5473-423A-B8A1-C78B2D238451}"/>
    <dgm:cxn modelId="{79F91B41-17CC-4C4A-A98A-1538214F04AA}" type="presOf" srcId="{9F77DD6C-A104-4BF6-9320-067FF17F2B93}" destId="{7B3CD7A6-DE37-4AA7-8964-FD32A0429C5B}" srcOrd="0" destOrd="0" presId="urn:microsoft.com/office/officeart/2005/8/layout/list1"/>
    <dgm:cxn modelId="{23E9CF8C-8318-4B56-8E5B-D1863C205811}" type="presOf" srcId="{F6E2D068-085D-4B7E-9380-CEFB39CF253A}" destId="{2D986309-67C8-47AC-B6CE-CF0C72074402}" srcOrd="1" destOrd="0" presId="urn:microsoft.com/office/officeart/2005/8/layout/list1"/>
    <dgm:cxn modelId="{66F8B20D-1325-4C00-A932-E7A7848048EF}" srcId="{4D9B4ECF-0FCD-4CE9-B774-CF7911E0C58A}" destId="{85784A1D-525E-48B6-9AE1-EF85BA400312}" srcOrd="2" destOrd="0" parTransId="{5D1F1BF0-7126-4CD4-84E8-BF1992D29FEA}" sibTransId="{134F1EA5-6109-411C-A052-46559CC56653}"/>
    <dgm:cxn modelId="{902D1074-1795-4396-A5CF-4F7C6078BACE}" type="presOf" srcId="{5EA1A025-5802-4FCE-BA42-3DFD4D4F1593}" destId="{66F249F9-6BC4-4E97-9B64-417DEEFF9C69}" srcOrd="0" destOrd="0" presId="urn:microsoft.com/office/officeart/2005/8/layout/list1"/>
    <dgm:cxn modelId="{91D8005D-3750-4B23-9DCE-1A66CEF7C392}" srcId="{4D9B4ECF-0FCD-4CE9-B774-CF7911E0C58A}" destId="{9F77DD6C-A104-4BF6-9320-067FF17F2B93}" srcOrd="4" destOrd="0" parTransId="{C20416B9-A872-4AB9-9B26-0FB8D227B1C6}" sibTransId="{FF25B7EF-A4F6-4B33-B34F-A07B272BC8C7}"/>
    <dgm:cxn modelId="{1E2A1DDD-A3AB-4BA6-888B-E4374C517606}" srcId="{4D9B4ECF-0FCD-4CE9-B774-CF7911E0C58A}" destId="{5EA1A025-5802-4FCE-BA42-3DFD4D4F1593}" srcOrd="1" destOrd="0" parTransId="{A48B78E7-427B-42AC-BCC9-6AE4EFB6AE04}" sibTransId="{4DA8DD2A-6DC0-438B-B41B-D6AEA61348CC}"/>
    <dgm:cxn modelId="{26BF6947-74E3-4EC4-9BA1-E94D0A3B84C3}" type="presParOf" srcId="{69B14E44-F1F0-490D-BE15-A40B2A760758}" destId="{823FDC63-C15B-4BA6-89C0-DB77E880CD73}" srcOrd="0" destOrd="0" presId="urn:microsoft.com/office/officeart/2005/8/layout/list1"/>
    <dgm:cxn modelId="{FF736231-A3F7-44DB-9D7F-1762BCDB659A}" type="presParOf" srcId="{823FDC63-C15B-4BA6-89C0-DB77E880CD73}" destId="{81E1D041-6950-4F81-AD7A-6CE998952A06}" srcOrd="0" destOrd="0" presId="urn:microsoft.com/office/officeart/2005/8/layout/list1"/>
    <dgm:cxn modelId="{1E4DF512-CD79-443C-9AB8-930E94A45255}" type="presParOf" srcId="{823FDC63-C15B-4BA6-89C0-DB77E880CD73}" destId="{4DC795AA-80FB-4635-8FFC-6AB32955FBB5}" srcOrd="1" destOrd="0" presId="urn:microsoft.com/office/officeart/2005/8/layout/list1"/>
    <dgm:cxn modelId="{59406A28-4802-4746-980A-00729A06AAEA}" type="presParOf" srcId="{69B14E44-F1F0-490D-BE15-A40B2A760758}" destId="{43E35E00-6C2D-49E6-B15A-FB487934F6EA}" srcOrd="1" destOrd="0" presId="urn:microsoft.com/office/officeart/2005/8/layout/list1"/>
    <dgm:cxn modelId="{768511D6-312F-49FF-88D2-C3DBB2A9E9CE}" type="presParOf" srcId="{69B14E44-F1F0-490D-BE15-A40B2A760758}" destId="{1F900136-E189-453A-97B4-9C8E93F043BA}" srcOrd="2" destOrd="0" presId="urn:microsoft.com/office/officeart/2005/8/layout/list1"/>
    <dgm:cxn modelId="{E210C4EC-5C93-4BB4-B60D-4827AFB794DC}" type="presParOf" srcId="{69B14E44-F1F0-490D-BE15-A40B2A760758}" destId="{2417268C-331E-4C9A-B25A-8DCC49B1469C}" srcOrd="3" destOrd="0" presId="urn:microsoft.com/office/officeart/2005/8/layout/list1"/>
    <dgm:cxn modelId="{BCCA5D69-9724-4ABC-8E12-BA448EFF96D8}" type="presParOf" srcId="{69B14E44-F1F0-490D-BE15-A40B2A760758}" destId="{59133BE4-0FC5-40D5-9F35-790C09CB5C52}" srcOrd="4" destOrd="0" presId="urn:microsoft.com/office/officeart/2005/8/layout/list1"/>
    <dgm:cxn modelId="{894F0833-9BB4-47B7-90B1-DA0607F999DA}" type="presParOf" srcId="{59133BE4-0FC5-40D5-9F35-790C09CB5C52}" destId="{66F249F9-6BC4-4E97-9B64-417DEEFF9C69}" srcOrd="0" destOrd="0" presId="urn:microsoft.com/office/officeart/2005/8/layout/list1"/>
    <dgm:cxn modelId="{F71913D5-AC8E-4118-B674-D30C7EAF450B}" type="presParOf" srcId="{59133BE4-0FC5-40D5-9F35-790C09CB5C52}" destId="{6138C6FD-66C6-4B6B-BB12-D49819D8784B}" srcOrd="1" destOrd="0" presId="urn:microsoft.com/office/officeart/2005/8/layout/list1"/>
    <dgm:cxn modelId="{A52EF58C-9903-45E0-AE79-1C4FF1C27B45}" type="presParOf" srcId="{69B14E44-F1F0-490D-BE15-A40B2A760758}" destId="{766376D4-AEBC-45B9-94EA-B45AFE66ABF0}" srcOrd="5" destOrd="0" presId="urn:microsoft.com/office/officeart/2005/8/layout/list1"/>
    <dgm:cxn modelId="{A4540D15-94CD-4280-8C38-311DCEA507EA}" type="presParOf" srcId="{69B14E44-F1F0-490D-BE15-A40B2A760758}" destId="{BDA2745D-AE80-48EC-A79A-8831D40E965A}" srcOrd="6" destOrd="0" presId="urn:microsoft.com/office/officeart/2005/8/layout/list1"/>
    <dgm:cxn modelId="{5EC0C2EC-299F-4C3E-A115-9F4D28FEE8A4}" type="presParOf" srcId="{69B14E44-F1F0-490D-BE15-A40B2A760758}" destId="{E2A0219E-CAF3-4EBF-8936-A1D73C442FF7}" srcOrd="7" destOrd="0" presId="urn:microsoft.com/office/officeart/2005/8/layout/list1"/>
    <dgm:cxn modelId="{065FC364-9953-46AF-B6EA-A8316B8D1660}" type="presParOf" srcId="{69B14E44-F1F0-490D-BE15-A40B2A760758}" destId="{61F5E679-CADE-4700-B3C2-1EA1B9CEADBF}" srcOrd="8" destOrd="0" presId="urn:microsoft.com/office/officeart/2005/8/layout/list1"/>
    <dgm:cxn modelId="{7E28D6AD-31CD-43C9-8330-56C9A37656BF}" type="presParOf" srcId="{61F5E679-CADE-4700-B3C2-1EA1B9CEADBF}" destId="{64363B59-5A78-4175-BCAD-CD3FE5236B6C}" srcOrd="0" destOrd="0" presId="urn:microsoft.com/office/officeart/2005/8/layout/list1"/>
    <dgm:cxn modelId="{ED62709D-A809-4358-9381-98CF3E7DA0DB}" type="presParOf" srcId="{61F5E679-CADE-4700-B3C2-1EA1B9CEADBF}" destId="{8D9C77B3-DABD-4335-AE91-34F12B20182E}" srcOrd="1" destOrd="0" presId="urn:microsoft.com/office/officeart/2005/8/layout/list1"/>
    <dgm:cxn modelId="{9D9A53D8-19DB-477F-B9A1-D33FFD89FAF9}" type="presParOf" srcId="{69B14E44-F1F0-490D-BE15-A40B2A760758}" destId="{CBA096D1-18D7-4799-9EFF-5FA18FC606F6}" srcOrd="9" destOrd="0" presId="urn:microsoft.com/office/officeart/2005/8/layout/list1"/>
    <dgm:cxn modelId="{6F173D5C-4184-4795-9E0F-563B55251D7B}" type="presParOf" srcId="{69B14E44-F1F0-490D-BE15-A40B2A760758}" destId="{9EACF68C-2289-40D8-A44B-4601C9A3C145}" srcOrd="10" destOrd="0" presId="urn:microsoft.com/office/officeart/2005/8/layout/list1"/>
    <dgm:cxn modelId="{3CB070B1-3A7A-4D90-9D44-28295BE61151}" type="presParOf" srcId="{69B14E44-F1F0-490D-BE15-A40B2A760758}" destId="{3511E2AA-BF2C-44FB-8A76-75470407F935}" srcOrd="11" destOrd="0" presId="urn:microsoft.com/office/officeart/2005/8/layout/list1"/>
    <dgm:cxn modelId="{1EC0BDA8-DB40-4277-B0CE-5C9CBFCF459B}" type="presParOf" srcId="{69B14E44-F1F0-490D-BE15-A40B2A760758}" destId="{9D4E6F30-E18C-484A-AB97-FCDC68D7024F}" srcOrd="12" destOrd="0" presId="urn:microsoft.com/office/officeart/2005/8/layout/list1"/>
    <dgm:cxn modelId="{CEE3597D-9015-43B7-9DD7-96F471BC7FE4}" type="presParOf" srcId="{9D4E6F30-E18C-484A-AB97-FCDC68D7024F}" destId="{93FEE2FA-C7C1-4294-9E13-4E31CC883970}" srcOrd="0" destOrd="0" presId="urn:microsoft.com/office/officeart/2005/8/layout/list1"/>
    <dgm:cxn modelId="{7574BB4A-4D6F-4F77-851C-4C86B37D05C7}" type="presParOf" srcId="{9D4E6F30-E18C-484A-AB97-FCDC68D7024F}" destId="{2D986309-67C8-47AC-B6CE-CF0C72074402}" srcOrd="1" destOrd="0" presId="urn:microsoft.com/office/officeart/2005/8/layout/list1"/>
    <dgm:cxn modelId="{1B48548E-8635-4FA0-BA6B-2AE79ABE5E03}" type="presParOf" srcId="{69B14E44-F1F0-490D-BE15-A40B2A760758}" destId="{5D5E6586-190D-4018-AB8D-E85C9B917333}" srcOrd="13" destOrd="0" presId="urn:microsoft.com/office/officeart/2005/8/layout/list1"/>
    <dgm:cxn modelId="{24E8AAAC-ED23-46F8-A800-CB8E6C56E9F2}" type="presParOf" srcId="{69B14E44-F1F0-490D-BE15-A40B2A760758}" destId="{69E12B50-2A7D-4AF9-BBC6-0F71B2BC97A2}" srcOrd="14" destOrd="0" presId="urn:microsoft.com/office/officeart/2005/8/layout/list1"/>
    <dgm:cxn modelId="{ACA671F6-7D95-421B-ABC1-D3A3AA42F438}" type="presParOf" srcId="{69B14E44-F1F0-490D-BE15-A40B2A760758}" destId="{16AFA653-5B53-4B46-BAF0-3360763D3129}" srcOrd="15" destOrd="0" presId="urn:microsoft.com/office/officeart/2005/8/layout/list1"/>
    <dgm:cxn modelId="{1C4A9D6D-B376-42B5-8F45-18DD078ADDCB}" type="presParOf" srcId="{69B14E44-F1F0-490D-BE15-A40B2A760758}" destId="{697F628F-14FB-4492-89E9-B2049D13FC6D}" srcOrd="16" destOrd="0" presId="urn:microsoft.com/office/officeart/2005/8/layout/list1"/>
    <dgm:cxn modelId="{1D548665-9BDD-42DC-819D-6A4490E0D297}" type="presParOf" srcId="{697F628F-14FB-4492-89E9-B2049D13FC6D}" destId="{7B3CD7A6-DE37-4AA7-8964-FD32A0429C5B}" srcOrd="0" destOrd="0" presId="urn:microsoft.com/office/officeart/2005/8/layout/list1"/>
    <dgm:cxn modelId="{317B48A5-62C7-433F-A700-7F60DA33F03A}" type="presParOf" srcId="{697F628F-14FB-4492-89E9-B2049D13FC6D}" destId="{DFAEA8DE-F8BA-4131-A4E8-0A5AC3F2D3FC}" srcOrd="1" destOrd="0" presId="urn:microsoft.com/office/officeart/2005/8/layout/list1"/>
    <dgm:cxn modelId="{175FC8D0-CB2B-4272-A969-4185EB4413C7}" type="presParOf" srcId="{69B14E44-F1F0-490D-BE15-A40B2A760758}" destId="{46DF3E73-039A-4FD3-B3EF-76700C73CB4F}" srcOrd="17" destOrd="0" presId="urn:microsoft.com/office/officeart/2005/8/layout/list1"/>
    <dgm:cxn modelId="{443D4542-7F81-4D49-962B-9A84BED70A56}" type="presParOf" srcId="{69B14E44-F1F0-490D-BE15-A40B2A760758}" destId="{9AE0AC0E-1957-43D6-8808-08EC88D85852}" srcOrd="18"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EC836C-8FD3-488E-9B21-2229336727AE}"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4C4E6787-3379-49D0-BF0D-35324919F6B5}">
      <dgm:prSet phldrT="[Text]"/>
      <dgm:spPr>
        <a:ln>
          <a:solidFill>
            <a:schemeClr val="tx2">
              <a:lumMod val="75000"/>
            </a:schemeClr>
          </a:solidFill>
        </a:ln>
      </dgm:spPr>
      <dgm:t>
        <a:bodyPr/>
        <a:lstStyle/>
        <a:p>
          <a:r>
            <a:rPr lang="en-US" dirty="0" smtClean="0"/>
            <a:t>BYSTANDER PROGRAMS</a:t>
          </a:r>
          <a:endParaRPr lang="en-US" dirty="0"/>
        </a:p>
      </dgm:t>
    </dgm:pt>
    <dgm:pt modelId="{071DEFB6-7118-4838-8A06-3EE9868AC214}" type="parTrans" cxnId="{9C827553-AEBF-4C7D-997A-1BA8DD2DBD6E}">
      <dgm:prSet/>
      <dgm:spPr/>
      <dgm:t>
        <a:bodyPr/>
        <a:lstStyle/>
        <a:p>
          <a:endParaRPr lang="en-US"/>
        </a:p>
      </dgm:t>
    </dgm:pt>
    <dgm:pt modelId="{95CFD5FA-522C-41FF-87D4-6E95C5D16E17}" type="sibTrans" cxnId="{9C827553-AEBF-4C7D-997A-1BA8DD2DBD6E}">
      <dgm:prSet/>
      <dgm:spPr/>
      <dgm:t>
        <a:bodyPr/>
        <a:lstStyle/>
        <a:p>
          <a:endParaRPr lang="en-US"/>
        </a:p>
      </dgm:t>
    </dgm:pt>
    <dgm:pt modelId="{C4874935-4C4A-4F39-B8B8-FF3DA63A524A}">
      <dgm:prSet phldrT="[Text]"/>
      <dgm:spPr>
        <a:solidFill>
          <a:schemeClr val="accent5">
            <a:lumMod val="60000"/>
            <a:lumOff val="40000"/>
          </a:schemeClr>
        </a:solidFill>
        <a:ln>
          <a:solidFill>
            <a:schemeClr val="accent1"/>
          </a:solidFill>
        </a:ln>
      </dgm:spPr>
      <dgm:t>
        <a:bodyPr/>
        <a:lstStyle/>
        <a:p>
          <a:r>
            <a:rPr lang="en-US" dirty="0" smtClean="0"/>
            <a:t>Green Dot</a:t>
          </a:r>
          <a:endParaRPr lang="en-US" dirty="0"/>
        </a:p>
      </dgm:t>
    </dgm:pt>
    <dgm:pt modelId="{DD65E00F-5001-4481-970A-7F2E3C6FDD50}" type="parTrans" cxnId="{BC49E370-6517-46D9-BDFE-C8E21D10FBF5}">
      <dgm:prSet/>
      <dgm:spPr/>
      <dgm:t>
        <a:bodyPr/>
        <a:lstStyle/>
        <a:p>
          <a:endParaRPr lang="en-US"/>
        </a:p>
      </dgm:t>
    </dgm:pt>
    <dgm:pt modelId="{D614C855-9838-491A-952F-1CDE3827D1E7}" type="sibTrans" cxnId="{BC49E370-6517-46D9-BDFE-C8E21D10FBF5}">
      <dgm:prSet/>
      <dgm:spPr/>
      <dgm:t>
        <a:bodyPr/>
        <a:lstStyle/>
        <a:p>
          <a:endParaRPr lang="en-US"/>
        </a:p>
      </dgm:t>
    </dgm:pt>
    <dgm:pt modelId="{BBB79B2F-99A6-444E-A27E-BB89ED6CCE54}">
      <dgm:prSet phldrT="[Text]"/>
      <dgm:spPr>
        <a:solidFill>
          <a:schemeClr val="accent5">
            <a:lumMod val="75000"/>
          </a:schemeClr>
        </a:solidFill>
        <a:ln>
          <a:solidFill>
            <a:schemeClr val="tx1"/>
          </a:solidFill>
        </a:ln>
      </dgm:spPr>
      <dgm:t>
        <a:bodyPr/>
        <a:lstStyle/>
        <a:p>
          <a:r>
            <a:rPr lang="en-US" dirty="0" smtClean="0"/>
            <a:t>Know Your Power</a:t>
          </a:r>
          <a:endParaRPr lang="en-US" dirty="0"/>
        </a:p>
      </dgm:t>
    </dgm:pt>
    <dgm:pt modelId="{40D72D98-3AA6-4496-962F-D55392E00A9C}" type="parTrans" cxnId="{D5212E29-F2BE-443A-86E5-2F214B7EF305}">
      <dgm:prSet/>
      <dgm:spPr/>
      <dgm:t>
        <a:bodyPr/>
        <a:lstStyle/>
        <a:p>
          <a:endParaRPr lang="en-US"/>
        </a:p>
      </dgm:t>
    </dgm:pt>
    <dgm:pt modelId="{0227A1C6-D41C-4049-9B57-55D2CE426620}" type="sibTrans" cxnId="{D5212E29-F2BE-443A-86E5-2F214B7EF305}">
      <dgm:prSet/>
      <dgm:spPr/>
      <dgm:t>
        <a:bodyPr/>
        <a:lstStyle/>
        <a:p>
          <a:endParaRPr lang="en-US"/>
        </a:p>
      </dgm:t>
    </dgm:pt>
    <dgm:pt modelId="{9BF4DABA-7037-406E-85E4-E0FB7D63275A}">
      <dgm:prSet phldrT="[Text]"/>
      <dgm:spPr>
        <a:solidFill>
          <a:schemeClr val="accent5">
            <a:lumMod val="60000"/>
            <a:lumOff val="40000"/>
          </a:schemeClr>
        </a:solidFill>
        <a:ln>
          <a:solidFill>
            <a:schemeClr val="accent5">
              <a:lumMod val="75000"/>
            </a:schemeClr>
          </a:solidFill>
        </a:ln>
      </dgm:spPr>
      <dgm:t>
        <a:bodyPr/>
        <a:lstStyle/>
        <a:p>
          <a:r>
            <a:rPr lang="en-US" dirty="0" smtClean="0"/>
            <a:t>Mentors in Violence Prevention</a:t>
          </a:r>
          <a:endParaRPr lang="en-US" dirty="0"/>
        </a:p>
      </dgm:t>
    </dgm:pt>
    <dgm:pt modelId="{5CA7D554-AA46-412A-B0FD-6F4B8B9F82B8}" type="parTrans" cxnId="{0F6A18D3-96BE-405C-AC82-62B508EF0182}">
      <dgm:prSet/>
      <dgm:spPr/>
      <dgm:t>
        <a:bodyPr/>
        <a:lstStyle/>
        <a:p>
          <a:endParaRPr lang="en-US"/>
        </a:p>
      </dgm:t>
    </dgm:pt>
    <dgm:pt modelId="{A8B23708-BF7B-4C09-9DF0-653F902B7146}" type="sibTrans" cxnId="{0F6A18D3-96BE-405C-AC82-62B508EF0182}">
      <dgm:prSet/>
      <dgm:spPr/>
      <dgm:t>
        <a:bodyPr/>
        <a:lstStyle/>
        <a:p>
          <a:endParaRPr lang="en-US"/>
        </a:p>
      </dgm:t>
    </dgm:pt>
    <dgm:pt modelId="{5D372B8D-F4DC-44BF-89A0-7DA38207B50F}">
      <dgm:prSet phldrT="[Text]"/>
      <dgm:spPr>
        <a:solidFill>
          <a:schemeClr val="accent5">
            <a:lumMod val="75000"/>
          </a:schemeClr>
        </a:solidFill>
        <a:ln>
          <a:solidFill>
            <a:schemeClr val="tx1"/>
          </a:solidFill>
        </a:ln>
      </dgm:spPr>
      <dgm:t>
        <a:bodyPr/>
        <a:lstStyle/>
        <a:p>
          <a:r>
            <a:rPr lang="en-US" dirty="0" smtClean="0"/>
            <a:t>Red Flag</a:t>
          </a:r>
          <a:endParaRPr lang="en-US" dirty="0"/>
        </a:p>
      </dgm:t>
    </dgm:pt>
    <dgm:pt modelId="{88319DCC-7758-427E-9EB1-55445D8BA50E}" type="parTrans" cxnId="{02EC41A6-E552-41C7-96E0-593251600566}">
      <dgm:prSet/>
      <dgm:spPr/>
      <dgm:t>
        <a:bodyPr/>
        <a:lstStyle/>
        <a:p>
          <a:endParaRPr lang="en-US"/>
        </a:p>
      </dgm:t>
    </dgm:pt>
    <dgm:pt modelId="{9664FFCC-96CC-4B5F-8C46-9F82B3F24C1E}" type="sibTrans" cxnId="{02EC41A6-E552-41C7-96E0-593251600566}">
      <dgm:prSet/>
      <dgm:spPr/>
      <dgm:t>
        <a:bodyPr/>
        <a:lstStyle/>
        <a:p>
          <a:endParaRPr lang="en-US"/>
        </a:p>
      </dgm:t>
    </dgm:pt>
    <dgm:pt modelId="{EBBEDA9F-749B-4999-84D8-060F7AEB7969}">
      <dgm:prSet/>
      <dgm:spPr/>
      <dgm:t>
        <a:bodyPr/>
        <a:lstStyle/>
        <a:p>
          <a:endParaRPr lang="en-US" dirty="0"/>
        </a:p>
      </dgm:t>
    </dgm:pt>
    <dgm:pt modelId="{D7B2B4D0-DF63-420F-BC43-61D1795388C1}" type="parTrans" cxnId="{B8B86187-CDF8-42C3-AAC8-2D938B90C797}">
      <dgm:prSet/>
      <dgm:spPr/>
      <dgm:t>
        <a:bodyPr/>
        <a:lstStyle/>
        <a:p>
          <a:endParaRPr lang="en-US"/>
        </a:p>
      </dgm:t>
    </dgm:pt>
    <dgm:pt modelId="{BB7DB427-8C96-4A99-A160-63EA26B34421}" type="sibTrans" cxnId="{B8B86187-CDF8-42C3-AAC8-2D938B90C797}">
      <dgm:prSet/>
      <dgm:spPr/>
      <dgm:t>
        <a:bodyPr/>
        <a:lstStyle/>
        <a:p>
          <a:endParaRPr lang="en-US"/>
        </a:p>
      </dgm:t>
    </dgm:pt>
    <dgm:pt modelId="{E7FBDD62-E4C3-4807-9502-1474FA492637}" type="pres">
      <dgm:prSet presAssocID="{15EC836C-8FD3-488E-9B21-2229336727AE}" presName="cycle" presStyleCnt="0">
        <dgm:presLayoutVars>
          <dgm:chMax val="1"/>
          <dgm:dir/>
          <dgm:animLvl val="ctr"/>
          <dgm:resizeHandles val="exact"/>
        </dgm:presLayoutVars>
      </dgm:prSet>
      <dgm:spPr/>
      <dgm:t>
        <a:bodyPr/>
        <a:lstStyle/>
        <a:p>
          <a:endParaRPr lang="en-US"/>
        </a:p>
      </dgm:t>
    </dgm:pt>
    <dgm:pt modelId="{A0C11BCE-D35C-44C7-97EC-334CB2C9E5DA}" type="pres">
      <dgm:prSet presAssocID="{4C4E6787-3379-49D0-BF0D-35324919F6B5}" presName="centerShape" presStyleLbl="node0" presStyleIdx="0" presStyleCnt="1" custScaleX="131993"/>
      <dgm:spPr/>
      <dgm:t>
        <a:bodyPr/>
        <a:lstStyle/>
        <a:p>
          <a:endParaRPr lang="en-US"/>
        </a:p>
      </dgm:t>
    </dgm:pt>
    <dgm:pt modelId="{5262B977-23DA-4CF8-9E88-FC1E69A22C6F}" type="pres">
      <dgm:prSet presAssocID="{DD65E00F-5001-4481-970A-7F2E3C6FDD50}" presName="Name9" presStyleLbl="parChTrans1D2" presStyleIdx="0" presStyleCnt="4"/>
      <dgm:spPr/>
      <dgm:t>
        <a:bodyPr/>
        <a:lstStyle/>
        <a:p>
          <a:endParaRPr lang="en-US"/>
        </a:p>
      </dgm:t>
    </dgm:pt>
    <dgm:pt modelId="{1DC3063A-4ECA-42BE-AD44-375AAE2C91EA}" type="pres">
      <dgm:prSet presAssocID="{DD65E00F-5001-4481-970A-7F2E3C6FDD50}" presName="connTx" presStyleLbl="parChTrans1D2" presStyleIdx="0" presStyleCnt="4"/>
      <dgm:spPr/>
      <dgm:t>
        <a:bodyPr/>
        <a:lstStyle/>
        <a:p>
          <a:endParaRPr lang="en-US"/>
        </a:p>
      </dgm:t>
    </dgm:pt>
    <dgm:pt modelId="{135C83F7-8C20-4F68-A933-7F2C107B25A4}" type="pres">
      <dgm:prSet presAssocID="{C4874935-4C4A-4F39-B8B8-FF3DA63A524A}" presName="node" presStyleLbl="node1" presStyleIdx="0" presStyleCnt="4" custScaleX="146796" custScaleY="69902">
        <dgm:presLayoutVars>
          <dgm:bulletEnabled val="1"/>
        </dgm:presLayoutVars>
      </dgm:prSet>
      <dgm:spPr/>
      <dgm:t>
        <a:bodyPr/>
        <a:lstStyle/>
        <a:p>
          <a:endParaRPr lang="en-US"/>
        </a:p>
      </dgm:t>
    </dgm:pt>
    <dgm:pt modelId="{D5B63C95-6EAB-4236-8C31-AD61A7405ED0}" type="pres">
      <dgm:prSet presAssocID="{40D72D98-3AA6-4496-962F-D55392E00A9C}" presName="Name9" presStyleLbl="parChTrans1D2" presStyleIdx="1" presStyleCnt="4"/>
      <dgm:spPr/>
      <dgm:t>
        <a:bodyPr/>
        <a:lstStyle/>
        <a:p>
          <a:endParaRPr lang="en-US"/>
        </a:p>
      </dgm:t>
    </dgm:pt>
    <dgm:pt modelId="{8FF37FED-3B8D-42D6-9C76-04B5D30F6336}" type="pres">
      <dgm:prSet presAssocID="{40D72D98-3AA6-4496-962F-D55392E00A9C}" presName="connTx" presStyleLbl="parChTrans1D2" presStyleIdx="1" presStyleCnt="4"/>
      <dgm:spPr/>
      <dgm:t>
        <a:bodyPr/>
        <a:lstStyle/>
        <a:p>
          <a:endParaRPr lang="en-US"/>
        </a:p>
      </dgm:t>
    </dgm:pt>
    <dgm:pt modelId="{A5D0DCC2-77B0-43B2-AE25-0951D87EC6BE}" type="pres">
      <dgm:prSet presAssocID="{BBB79B2F-99A6-444E-A27E-BB89ED6CCE54}" presName="node" presStyleLbl="node1" presStyleIdx="1" presStyleCnt="4" custScaleX="99650" custScaleY="95493">
        <dgm:presLayoutVars>
          <dgm:bulletEnabled val="1"/>
        </dgm:presLayoutVars>
      </dgm:prSet>
      <dgm:spPr/>
      <dgm:t>
        <a:bodyPr/>
        <a:lstStyle/>
        <a:p>
          <a:endParaRPr lang="en-US"/>
        </a:p>
      </dgm:t>
    </dgm:pt>
    <dgm:pt modelId="{E50EE5D8-D9BB-4EB3-8558-8077489E0BA5}" type="pres">
      <dgm:prSet presAssocID="{5CA7D554-AA46-412A-B0FD-6F4B8B9F82B8}" presName="Name9" presStyleLbl="parChTrans1D2" presStyleIdx="2" presStyleCnt="4"/>
      <dgm:spPr/>
      <dgm:t>
        <a:bodyPr/>
        <a:lstStyle/>
        <a:p>
          <a:endParaRPr lang="en-US"/>
        </a:p>
      </dgm:t>
    </dgm:pt>
    <dgm:pt modelId="{0987E567-2743-44E6-9088-95CE1E04FD83}" type="pres">
      <dgm:prSet presAssocID="{5CA7D554-AA46-412A-B0FD-6F4B8B9F82B8}" presName="connTx" presStyleLbl="parChTrans1D2" presStyleIdx="2" presStyleCnt="4"/>
      <dgm:spPr/>
      <dgm:t>
        <a:bodyPr/>
        <a:lstStyle/>
        <a:p>
          <a:endParaRPr lang="en-US"/>
        </a:p>
      </dgm:t>
    </dgm:pt>
    <dgm:pt modelId="{263B70E7-7760-4810-A1A2-052D968DB582}" type="pres">
      <dgm:prSet presAssocID="{9BF4DABA-7037-406E-85E4-E0FB7D63275A}" presName="node" presStyleLbl="node1" presStyleIdx="2" presStyleCnt="4" custScaleX="147061" custScaleY="73888">
        <dgm:presLayoutVars>
          <dgm:bulletEnabled val="1"/>
        </dgm:presLayoutVars>
      </dgm:prSet>
      <dgm:spPr/>
      <dgm:t>
        <a:bodyPr/>
        <a:lstStyle/>
        <a:p>
          <a:endParaRPr lang="en-US"/>
        </a:p>
      </dgm:t>
    </dgm:pt>
    <dgm:pt modelId="{BB42F899-58F3-4A90-BF1E-DC39402CDDEF}" type="pres">
      <dgm:prSet presAssocID="{88319DCC-7758-427E-9EB1-55445D8BA50E}" presName="Name9" presStyleLbl="parChTrans1D2" presStyleIdx="3" presStyleCnt="4"/>
      <dgm:spPr/>
      <dgm:t>
        <a:bodyPr/>
        <a:lstStyle/>
        <a:p>
          <a:endParaRPr lang="en-US"/>
        </a:p>
      </dgm:t>
    </dgm:pt>
    <dgm:pt modelId="{6D3A2F62-F674-4023-AB5C-5CBBEB9AA72E}" type="pres">
      <dgm:prSet presAssocID="{88319DCC-7758-427E-9EB1-55445D8BA50E}" presName="connTx" presStyleLbl="parChTrans1D2" presStyleIdx="3" presStyleCnt="4"/>
      <dgm:spPr/>
      <dgm:t>
        <a:bodyPr/>
        <a:lstStyle/>
        <a:p>
          <a:endParaRPr lang="en-US"/>
        </a:p>
      </dgm:t>
    </dgm:pt>
    <dgm:pt modelId="{CAE21F83-416C-441E-90CF-CE5E56A104ED}" type="pres">
      <dgm:prSet presAssocID="{5D372B8D-F4DC-44BF-89A0-7DA38207B50F}" presName="node" presStyleLbl="node1" presStyleIdx="3" presStyleCnt="4" custScaleX="99958">
        <dgm:presLayoutVars>
          <dgm:bulletEnabled val="1"/>
        </dgm:presLayoutVars>
      </dgm:prSet>
      <dgm:spPr/>
      <dgm:t>
        <a:bodyPr/>
        <a:lstStyle/>
        <a:p>
          <a:endParaRPr lang="en-US"/>
        </a:p>
      </dgm:t>
    </dgm:pt>
  </dgm:ptLst>
  <dgm:cxnLst>
    <dgm:cxn modelId="{4B3A66EA-7944-49F4-AA31-A42D8EB8B65C}" type="presOf" srcId="{9BF4DABA-7037-406E-85E4-E0FB7D63275A}" destId="{263B70E7-7760-4810-A1A2-052D968DB582}" srcOrd="0" destOrd="0" presId="urn:microsoft.com/office/officeart/2005/8/layout/radial1"/>
    <dgm:cxn modelId="{234742E1-7A1D-4E15-846A-6A2F74EC7B12}" type="presOf" srcId="{40D72D98-3AA6-4496-962F-D55392E00A9C}" destId="{8FF37FED-3B8D-42D6-9C76-04B5D30F6336}" srcOrd="1" destOrd="0" presId="urn:microsoft.com/office/officeart/2005/8/layout/radial1"/>
    <dgm:cxn modelId="{D5212E29-F2BE-443A-86E5-2F214B7EF305}" srcId="{4C4E6787-3379-49D0-BF0D-35324919F6B5}" destId="{BBB79B2F-99A6-444E-A27E-BB89ED6CCE54}" srcOrd="1" destOrd="0" parTransId="{40D72D98-3AA6-4496-962F-D55392E00A9C}" sibTransId="{0227A1C6-D41C-4049-9B57-55D2CE426620}"/>
    <dgm:cxn modelId="{BAD2B4F6-514C-42D2-9EE0-90672FBFB777}" type="presOf" srcId="{4C4E6787-3379-49D0-BF0D-35324919F6B5}" destId="{A0C11BCE-D35C-44C7-97EC-334CB2C9E5DA}" srcOrd="0" destOrd="0" presId="urn:microsoft.com/office/officeart/2005/8/layout/radial1"/>
    <dgm:cxn modelId="{63A35C4F-C5A0-4B58-A356-275938BF5A69}" type="presOf" srcId="{C4874935-4C4A-4F39-B8B8-FF3DA63A524A}" destId="{135C83F7-8C20-4F68-A933-7F2C107B25A4}" srcOrd="0" destOrd="0" presId="urn:microsoft.com/office/officeart/2005/8/layout/radial1"/>
    <dgm:cxn modelId="{BAF33BDA-7961-4C8B-9F63-CB316D11E1BA}" type="presOf" srcId="{BBB79B2F-99A6-444E-A27E-BB89ED6CCE54}" destId="{A5D0DCC2-77B0-43B2-AE25-0951D87EC6BE}" srcOrd="0" destOrd="0" presId="urn:microsoft.com/office/officeart/2005/8/layout/radial1"/>
    <dgm:cxn modelId="{02EC41A6-E552-41C7-96E0-593251600566}" srcId="{4C4E6787-3379-49D0-BF0D-35324919F6B5}" destId="{5D372B8D-F4DC-44BF-89A0-7DA38207B50F}" srcOrd="3" destOrd="0" parTransId="{88319DCC-7758-427E-9EB1-55445D8BA50E}" sibTransId="{9664FFCC-96CC-4B5F-8C46-9F82B3F24C1E}"/>
    <dgm:cxn modelId="{B2D71496-2913-4F2B-9062-99C7E1759DB9}" type="presOf" srcId="{5CA7D554-AA46-412A-B0FD-6F4B8B9F82B8}" destId="{E50EE5D8-D9BB-4EB3-8558-8077489E0BA5}" srcOrd="0" destOrd="0" presId="urn:microsoft.com/office/officeart/2005/8/layout/radial1"/>
    <dgm:cxn modelId="{B8B86187-CDF8-42C3-AAC8-2D938B90C797}" srcId="{15EC836C-8FD3-488E-9B21-2229336727AE}" destId="{EBBEDA9F-749B-4999-84D8-060F7AEB7969}" srcOrd="1" destOrd="0" parTransId="{D7B2B4D0-DF63-420F-BC43-61D1795388C1}" sibTransId="{BB7DB427-8C96-4A99-A160-63EA26B34421}"/>
    <dgm:cxn modelId="{B91D306B-FB46-4B04-9E61-E1AC706AEEA4}" type="presOf" srcId="{88319DCC-7758-427E-9EB1-55445D8BA50E}" destId="{6D3A2F62-F674-4023-AB5C-5CBBEB9AA72E}" srcOrd="1" destOrd="0" presId="urn:microsoft.com/office/officeart/2005/8/layout/radial1"/>
    <dgm:cxn modelId="{9C827553-AEBF-4C7D-997A-1BA8DD2DBD6E}" srcId="{15EC836C-8FD3-488E-9B21-2229336727AE}" destId="{4C4E6787-3379-49D0-BF0D-35324919F6B5}" srcOrd="0" destOrd="0" parTransId="{071DEFB6-7118-4838-8A06-3EE9868AC214}" sibTransId="{95CFD5FA-522C-41FF-87D4-6E95C5D16E17}"/>
    <dgm:cxn modelId="{32E117DB-0D6C-4B89-8472-3DC66898AC0F}" type="presOf" srcId="{15EC836C-8FD3-488E-9B21-2229336727AE}" destId="{E7FBDD62-E4C3-4807-9502-1474FA492637}" srcOrd="0" destOrd="0" presId="urn:microsoft.com/office/officeart/2005/8/layout/radial1"/>
    <dgm:cxn modelId="{DA72F909-3305-4E12-B2EF-D2BEE35CD082}" type="presOf" srcId="{5CA7D554-AA46-412A-B0FD-6F4B8B9F82B8}" destId="{0987E567-2743-44E6-9088-95CE1E04FD83}" srcOrd="1" destOrd="0" presId="urn:microsoft.com/office/officeart/2005/8/layout/radial1"/>
    <dgm:cxn modelId="{7F93E3DF-F0E6-4F3F-83DE-2DD9C9569B99}" type="presOf" srcId="{DD65E00F-5001-4481-970A-7F2E3C6FDD50}" destId="{5262B977-23DA-4CF8-9E88-FC1E69A22C6F}" srcOrd="0" destOrd="0" presId="urn:microsoft.com/office/officeart/2005/8/layout/radial1"/>
    <dgm:cxn modelId="{BC49E370-6517-46D9-BDFE-C8E21D10FBF5}" srcId="{4C4E6787-3379-49D0-BF0D-35324919F6B5}" destId="{C4874935-4C4A-4F39-B8B8-FF3DA63A524A}" srcOrd="0" destOrd="0" parTransId="{DD65E00F-5001-4481-970A-7F2E3C6FDD50}" sibTransId="{D614C855-9838-491A-952F-1CDE3827D1E7}"/>
    <dgm:cxn modelId="{0F6A18D3-96BE-405C-AC82-62B508EF0182}" srcId="{4C4E6787-3379-49D0-BF0D-35324919F6B5}" destId="{9BF4DABA-7037-406E-85E4-E0FB7D63275A}" srcOrd="2" destOrd="0" parTransId="{5CA7D554-AA46-412A-B0FD-6F4B8B9F82B8}" sibTransId="{A8B23708-BF7B-4C09-9DF0-653F902B7146}"/>
    <dgm:cxn modelId="{09CE67DE-74D3-469A-B4AD-2764F0E438CE}" type="presOf" srcId="{5D372B8D-F4DC-44BF-89A0-7DA38207B50F}" destId="{CAE21F83-416C-441E-90CF-CE5E56A104ED}" srcOrd="0" destOrd="0" presId="urn:microsoft.com/office/officeart/2005/8/layout/radial1"/>
    <dgm:cxn modelId="{81D07D3A-FB43-4204-A28A-81AC855B2AF4}" type="presOf" srcId="{DD65E00F-5001-4481-970A-7F2E3C6FDD50}" destId="{1DC3063A-4ECA-42BE-AD44-375AAE2C91EA}" srcOrd="1" destOrd="0" presId="urn:microsoft.com/office/officeart/2005/8/layout/radial1"/>
    <dgm:cxn modelId="{9788BDB1-C81F-4EB1-BFDB-CC3DC6ECE86E}" type="presOf" srcId="{40D72D98-3AA6-4496-962F-D55392E00A9C}" destId="{D5B63C95-6EAB-4236-8C31-AD61A7405ED0}" srcOrd="0" destOrd="0" presId="urn:microsoft.com/office/officeart/2005/8/layout/radial1"/>
    <dgm:cxn modelId="{B0E5BD31-6CF0-4849-8719-F2EF76256B24}" type="presOf" srcId="{88319DCC-7758-427E-9EB1-55445D8BA50E}" destId="{BB42F899-58F3-4A90-BF1E-DC39402CDDEF}" srcOrd="0" destOrd="0" presId="urn:microsoft.com/office/officeart/2005/8/layout/radial1"/>
    <dgm:cxn modelId="{1C5F38ED-F8D4-486E-B03E-C18DC7D42EF6}" type="presParOf" srcId="{E7FBDD62-E4C3-4807-9502-1474FA492637}" destId="{A0C11BCE-D35C-44C7-97EC-334CB2C9E5DA}" srcOrd="0" destOrd="0" presId="urn:microsoft.com/office/officeart/2005/8/layout/radial1"/>
    <dgm:cxn modelId="{8123BEF0-8BC9-4F59-A7B5-9AEA4E543C6E}" type="presParOf" srcId="{E7FBDD62-E4C3-4807-9502-1474FA492637}" destId="{5262B977-23DA-4CF8-9E88-FC1E69A22C6F}" srcOrd="1" destOrd="0" presId="urn:microsoft.com/office/officeart/2005/8/layout/radial1"/>
    <dgm:cxn modelId="{F418AD9F-B6A2-4BEB-9546-BA30AAC5EF16}" type="presParOf" srcId="{5262B977-23DA-4CF8-9E88-FC1E69A22C6F}" destId="{1DC3063A-4ECA-42BE-AD44-375AAE2C91EA}" srcOrd="0" destOrd="0" presId="urn:microsoft.com/office/officeart/2005/8/layout/radial1"/>
    <dgm:cxn modelId="{BE0F7B37-4009-42E2-AB39-9B706155FE68}" type="presParOf" srcId="{E7FBDD62-E4C3-4807-9502-1474FA492637}" destId="{135C83F7-8C20-4F68-A933-7F2C107B25A4}" srcOrd="2" destOrd="0" presId="urn:microsoft.com/office/officeart/2005/8/layout/radial1"/>
    <dgm:cxn modelId="{17FEA2A5-EC57-41C3-BFFB-3B4B363CCF32}" type="presParOf" srcId="{E7FBDD62-E4C3-4807-9502-1474FA492637}" destId="{D5B63C95-6EAB-4236-8C31-AD61A7405ED0}" srcOrd="3" destOrd="0" presId="urn:microsoft.com/office/officeart/2005/8/layout/radial1"/>
    <dgm:cxn modelId="{65ECBB17-A134-4D9C-B60A-2F55BB8AD4CC}" type="presParOf" srcId="{D5B63C95-6EAB-4236-8C31-AD61A7405ED0}" destId="{8FF37FED-3B8D-42D6-9C76-04B5D30F6336}" srcOrd="0" destOrd="0" presId="urn:microsoft.com/office/officeart/2005/8/layout/radial1"/>
    <dgm:cxn modelId="{689224A7-5540-4925-B146-84A78CB8F1F1}" type="presParOf" srcId="{E7FBDD62-E4C3-4807-9502-1474FA492637}" destId="{A5D0DCC2-77B0-43B2-AE25-0951D87EC6BE}" srcOrd="4" destOrd="0" presId="urn:microsoft.com/office/officeart/2005/8/layout/radial1"/>
    <dgm:cxn modelId="{3B481227-1A68-48C2-AD96-4ADF5A3CBF41}" type="presParOf" srcId="{E7FBDD62-E4C3-4807-9502-1474FA492637}" destId="{E50EE5D8-D9BB-4EB3-8558-8077489E0BA5}" srcOrd="5" destOrd="0" presId="urn:microsoft.com/office/officeart/2005/8/layout/radial1"/>
    <dgm:cxn modelId="{7DF6E537-4D57-4757-956B-35B5435049DB}" type="presParOf" srcId="{E50EE5D8-D9BB-4EB3-8558-8077489E0BA5}" destId="{0987E567-2743-44E6-9088-95CE1E04FD83}" srcOrd="0" destOrd="0" presId="urn:microsoft.com/office/officeart/2005/8/layout/radial1"/>
    <dgm:cxn modelId="{F7FB3E48-CBBA-4518-89F9-77DA3AA14D48}" type="presParOf" srcId="{E7FBDD62-E4C3-4807-9502-1474FA492637}" destId="{263B70E7-7760-4810-A1A2-052D968DB582}" srcOrd="6" destOrd="0" presId="urn:microsoft.com/office/officeart/2005/8/layout/radial1"/>
    <dgm:cxn modelId="{11D0BFEA-9003-4562-B795-5EFFE342BD22}" type="presParOf" srcId="{E7FBDD62-E4C3-4807-9502-1474FA492637}" destId="{BB42F899-58F3-4A90-BF1E-DC39402CDDEF}" srcOrd="7" destOrd="0" presId="urn:microsoft.com/office/officeart/2005/8/layout/radial1"/>
    <dgm:cxn modelId="{C16FF5C8-4498-4A20-90C1-FEA5F07E7D35}" type="presParOf" srcId="{BB42F899-58F3-4A90-BF1E-DC39402CDDEF}" destId="{6D3A2F62-F674-4023-AB5C-5CBBEB9AA72E}" srcOrd="0" destOrd="0" presId="urn:microsoft.com/office/officeart/2005/8/layout/radial1"/>
    <dgm:cxn modelId="{22240783-5D98-4B30-B9A7-A7C77B85A0F2}" type="presParOf" srcId="{E7FBDD62-E4C3-4807-9502-1474FA492637}" destId="{CAE21F83-416C-441E-90CF-CE5E56A104ED}" srcOrd="8" destOrd="0" presId="urn:microsoft.com/office/officeart/2005/8/layout/radial1"/>
  </dgm:cxnLst>
  <dgm:bg/>
  <dgm:whole>
    <a:ln w="76200">
      <a:solidFill>
        <a:srgbClr val="0070C0"/>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900136-E189-453A-97B4-9C8E93F043BA}">
      <dsp:nvSpPr>
        <dsp:cNvPr id="0" name=""/>
        <dsp:cNvSpPr/>
      </dsp:nvSpPr>
      <dsp:spPr>
        <a:xfrm>
          <a:off x="0" y="346080"/>
          <a:ext cx="81534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C795AA-80FB-4635-8FFC-6AB32955FBB5}">
      <dsp:nvSpPr>
        <dsp:cNvPr id="0" name=""/>
        <dsp:cNvSpPr/>
      </dsp:nvSpPr>
      <dsp:spPr>
        <a:xfrm>
          <a:off x="407670" y="0"/>
          <a:ext cx="7049755" cy="67896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b="1" kern="1200" dirty="0" smtClean="0">
              <a:solidFill>
                <a:srgbClr val="FFFF00"/>
              </a:solidFill>
              <a:effectLst>
                <a:outerShdw blurRad="38100" dist="38100" dir="2700000" algn="tl">
                  <a:srgbClr val="000000">
                    <a:alpha val="43137"/>
                  </a:srgbClr>
                </a:outerShdw>
              </a:effectLst>
            </a:rPr>
            <a:t>Notice the Event</a:t>
          </a:r>
          <a:endParaRPr lang="en-US" sz="3600" b="1" kern="1200" dirty="0">
            <a:solidFill>
              <a:srgbClr val="FFFF00"/>
            </a:solidFill>
            <a:effectLst>
              <a:outerShdw blurRad="38100" dist="38100" dir="2700000" algn="tl">
                <a:srgbClr val="000000">
                  <a:alpha val="43137"/>
                </a:srgbClr>
              </a:outerShdw>
            </a:effectLst>
          </a:endParaRPr>
        </a:p>
      </dsp:txBody>
      <dsp:txXfrm>
        <a:off x="440814" y="33144"/>
        <a:ext cx="6983467" cy="612672"/>
      </dsp:txXfrm>
    </dsp:sp>
    <dsp:sp modelId="{BDA2745D-AE80-48EC-A79A-8831D40E965A}">
      <dsp:nvSpPr>
        <dsp:cNvPr id="0" name=""/>
        <dsp:cNvSpPr/>
      </dsp:nvSpPr>
      <dsp:spPr>
        <a:xfrm>
          <a:off x="0" y="1389360"/>
          <a:ext cx="81534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38C6FD-66C6-4B6B-BB12-D49819D8784B}">
      <dsp:nvSpPr>
        <dsp:cNvPr id="0" name=""/>
        <dsp:cNvSpPr/>
      </dsp:nvSpPr>
      <dsp:spPr>
        <a:xfrm>
          <a:off x="407670" y="1049880"/>
          <a:ext cx="7049755" cy="67896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b="1" kern="1200" dirty="0" smtClean="0">
              <a:solidFill>
                <a:srgbClr val="FFFF00"/>
              </a:solidFill>
              <a:effectLst>
                <a:outerShdw blurRad="38100" dist="38100" dir="2700000" algn="tl">
                  <a:srgbClr val="000000">
                    <a:alpha val="43137"/>
                  </a:srgbClr>
                </a:outerShdw>
              </a:effectLst>
            </a:rPr>
            <a:t>Situation Demands Action</a:t>
          </a:r>
          <a:endParaRPr lang="en-US" sz="3600" b="1" kern="1200" dirty="0">
            <a:solidFill>
              <a:srgbClr val="FFFF00"/>
            </a:solidFill>
            <a:effectLst>
              <a:outerShdw blurRad="38100" dist="38100" dir="2700000" algn="tl">
                <a:srgbClr val="000000">
                  <a:alpha val="43137"/>
                </a:srgbClr>
              </a:outerShdw>
            </a:effectLst>
          </a:endParaRPr>
        </a:p>
      </dsp:txBody>
      <dsp:txXfrm>
        <a:off x="440814" y="1083024"/>
        <a:ext cx="6983467" cy="612672"/>
      </dsp:txXfrm>
    </dsp:sp>
    <dsp:sp modelId="{9EACF68C-2289-40D8-A44B-4601C9A3C145}">
      <dsp:nvSpPr>
        <dsp:cNvPr id="0" name=""/>
        <dsp:cNvSpPr/>
      </dsp:nvSpPr>
      <dsp:spPr>
        <a:xfrm>
          <a:off x="0" y="2432640"/>
          <a:ext cx="81534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9C77B3-DABD-4335-AE91-34F12B20182E}">
      <dsp:nvSpPr>
        <dsp:cNvPr id="0" name=""/>
        <dsp:cNvSpPr/>
      </dsp:nvSpPr>
      <dsp:spPr>
        <a:xfrm>
          <a:off x="407670" y="2093160"/>
          <a:ext cx="7067277" cy="67896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b="1" kern="1200" dirty="0" smtClean="0">
              <a:solidFill>
                <a:srgbClr val="FFFF00"/>
              </a:solidFill>
              <a:effectLst>
                <a:outerShdw blurRad="38100" dist="38100" dir="2700000" algn="tl">
                  <a:srgbClr val="000000">
                    <a:alpha val="43137"/>
                  </a:srgbClr>
                </a:outerShdw>
              </a:effectLst>
            </a:rPr>
            <a:t>Responsibility to Act</a:t>
          </a:r>
          <a:endParaRPr lang="en-US" sz="3600" b="1" kern="1200" dirty="0">
            <a:solidFill>
              <a:srgbClr val="FFFF00"/>
            </a:solidFill>
            <a:effectLst>
              <a:outerShdw blurRad="38100" dist="38100" dir="2700000" algn="tl">
                <a:srgbClr val="000000">
                  <a:alpha val="43137"/>
                </a:srgbClr>
              </a:outerShdw>
            </a:effectLst>
          </a:endParaRPr>
        </a:p>
      </dsp:txBody>
      <dsp:txXfrm>
        <a:off x="440814" y="2126304"/>
        <a:ext cx="7000989" cy="612672"/>
      </dsp:txXfrm>
    </dsp:sp>
    <dsp:sp modelId="{69E12B50-2A7D-4AF9-BBC6-0F71B2BC97A2}">
      <dsp:nvSpPr>
        <dsp:cNvPr id="0" name=""/>
        <dsp:cNvSpPr/>
      </dsp:nvSpPr>
      <dsp:spPr>
        <a:xfrm>
          <a:off x="0" y="3475920"/>
          <a:ext cx="81534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986309-67C8-47AC-B6CE-CF0C72074402}">
      <dsp:nvSpPr>
        <dsp:cNvPr id="0" name=""/>
        <dsp:cNvSpPr/>
      </dsp:nvSpPr>
      <dsp:spPr>
        <a:xfrm>
          <a:off x="407670" y="3136440"/>
          <a:ext cx="7049755" cy="67896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b="1" kern="1200" dirty="0" smtClean="0">
              <a:solidFill>
                <a:srgbClr val="FFFF00"/>
              </a:solidFill>
              <a:effectLst>
                <a:outerShdw blurRad="38100" dist="38100" dir="2700000" algn="tl">
                  <a:srgbClr val="000000">
                    <a:alpha val="43137"/>
                  </a:srgbClr>
                </a:outerShdw>
              </a:effectLst>
            </a:rPr>
            <a:t>Choose the Action</a:t>
          </a:r>
          <a:endParaRPr lang="en-US" sz="3600" b="1" kern="1200" dirty="0">
            <a:solidFill>
              <a:srgbClr val="FFFF00"/>
            </a:solidFill>
            <a:effectLst>
              <a:outerShdw blurRad="38100" dist="38100" dir="2700000" algn="tl">
                <a:srgbClr val="000000">
                  <a:alpha val="43137"/>
                </a:srgbClr>
              </a:outerShdw>
            </a:effectLst>
          </a:endParaRPr>
        </a:p>
      </dsp:txBody>
      <dsp:txXfrm>
        <a:off x="440814" y="3169584"/>
        <a:ext cx="6983467" cy="612672"/>
      </dsp:txXfrm>
    </dsp:sp>
    <dsp:sp modelId="{9AE0AC0E-1957-43D6-8808-08EC88D85852}">
      <dsp:nvSpPr>
        <dsp:cNvPr id="0" name=""/>
        <dsp:cNvSpPr/>
      </dsp:nvSpPr>
      <dsp:spPr>
        <a:xfrm>
          <a:off x="0" y="4519200"/>
          <a:ext cx="81534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AEA8DE-F8BA-4131-A4E8-0A5AC3F2D3FC}">
      <dsp:nvSpPr>
        <dsp:cNvPr id="0" name=""/>
        <dsp:cNvSpPr/>
      </dsp:nvSpPr>
      <dsp:spPr>
        <a:xfrm>
          <a:off x="407670" y="4179720"/>
          <a:ext cx="7049755" cy="67896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1600200">
            <a:lnSpc>
              <a:spcPct val="90000"/>
            </a:lnSpc>
            <a:spcBef>
              <a:spcPct val="0"/>
            </a:spcBef>
            <a:spcAft>
              <a:spcPct val="35000"/>
            </a:spcAft>
          </a:pPr>
          <a:r>
            <a:rPr lang="en-US" sz="3600" b="1" kern="1200" dirty="0" smtClean="0">
              <a:solidFill>
                <a:srgbClr val="FFFF00"/>
              </a:solidFill>
              <a:effectLst>
                <a:outerShdw blurRad="38100" dist="38100" dir="2700000" algn="tl">
                  <a:srgbClr val="000000">
                    <a:alpha val="43137"/>
                  </a:srgbClr>
                </a:outerShdw>
              </a:effectLst>
            </a:rPr>
            <a:t>Implement Choice Safely</a:t>
          </a:r>
          <a:endParaRPr lang="en-US" sz="3600" b="1" kern="1200" dirty="0">
            <a:solidFill>
              <a:srgbClr val="FFFF00"/>
            </a:solidFill>
            <a:effectLst>
              <a:outerShdw blurRad="38100" dist="38100" dir="2700000" algn="tl">
                <a:srgbClr val="000000">
                  <a:alpha val="43137"/>
                </a:srgbClr>
              </a:outerShdw>
            </a:effectLst>
          </a:endParaRPr>
        </a:p>
      </dsp:txBody>
      <dsp:txXfrm>
        <a:off x="440814" y="4212864"/>
        <a:ext cx="6983467" cy="6126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11BCE-D35C-44C7-97EC-334CB2C9E5DA}">
      <dsp:nvSpPr>
        <dsp:cNvPr id="0" name=""/>
        <dsp:cNvSpPr/>
      </dsp:nvSpPr>
      <dsp:spPr>
        <a:xfrm>
          <a:off x="3024721" y="2213320"/>
          <a:ext cx="2258992" cy="1711449"/>
        </a:xfrm>
        <a:prstGeom prst="ellipse">
          <a:avLst/>
        </a:prstGeom>
        <a:solidFill>
          <a:schemeClr val="accent1">
            <a:hueOff val="0"/>
            <a:satOff val="0"/>
            <a:lumOff val="0"/>
            <a:alphaOff val="0"/>
          </a:schemeClr>
        </a:solidFill>
        <a:ln w="25400" cap="flat" cmpd="sng" algn="ctr">
          <a:solidFill>
            <a:schemeClr val="tx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BYSTANDER PROGRAMS</a:t>
          </a:r>
          <a:endParaRPr lang="en-US" sz="1900" kern="1200" dirty="0"/>
        </a:p>
      </dsp:txBody>
      <dsp:txXfrm>
        <a:off x="3355543" y="2463956"/>
        <a:ext cx="1597348" cy="1210177"/>
      </dsp:txXfrm>
    </dsp:sp>
    <dsp:sp modelId="{5262B977-23DA-4CF8-9E88-FC1E69A22C6F}">
      <dsp:nvSpPr>
        <dsp:cNvPr id="0" name=""/>
        <dsp:cNvSpPr/>
      </dsp:nvSpPr>
      <dsp:spPr>
        <a:xfrm rot="16200000">
          <a:off x="3768102" y="1808660"/>
          <a:ext cx="772230" cy="37089"/>
        </a:xfrm>
        <a:custGeom>
          <a:avLst/>
          <a:gdLst/>
          <a:ahLst/>
          <a:cxnLst/>
          <a:rect l="0" t="0" r="0" b="0"/>
          <a:pathLst>
            <a:path>
              <a:moveTo>
                <a:pt x="0" y="18544"/>
              </a:moveTo>
              <a:lnTo>
                <a:pt x="772230" y="185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34912" y="1807899"/>
        <a:ext cx="38611" cy="38611"/>
      </dsp:txXfrm>
    </dsp:sp>
    <dsp:sp modelId="{135C83F7-8C20-4F68-A933-7F2C107B25A4}">
      <dsp:nvSpPr>
        <dsp:cNvPr id="0" name=""/>
        <dsp:cNvSpPr/>
      </dsp:nvSpPr>
      <dsp:spPr>
        <a:xfrm>
          <a:off x="2898048" y="244753"/>
          <a:ext cx="2512338" cy="1196337"/>
        </a:xfrm>
        <a:prstGeom prst="ellipse">
          <a:avLst/>
        </a:prstGeom>
        <a:solidFill>
          <a:schemeClr val="accent5">
            <a:lumMod val="60000"/>
            <a:lumOff val="4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Green Dot</a:t>
          </a:r>
          <a:endParaRPr lang="en-US" sz="2100" kern="1200" dirty="0"/>
        </a:p>
      </dsp:txBody>
      <dsp:txXfrm>
        <a:off x="3265971" y="419952"/>
        <a:ext cx="1776492" cy="845939"/>
      </dsp:txXfrm>
    </dsp:sp>
    <dsp:sp modelId="{D5B63C95-6EAB-4236-8C31-AD61A7405ED0}">
      <dsp:nvSpPr>
        <dsp:cNvPr id="0" name=""/>
        <dsp:cNvSpPr/>
      </dsp:nvSpPr>
      <dsp:spPr>
        <a:xfrm>
          <a:off x="5283714" y="3050500"/>
          <a:ext cx="243897" cy="37089"/>
        </a:xfrm>
        <a:custGeom>
          <a:avLst/>
          <a:gdLst/>
          <a:ahLst/>
          <a:cxnLst/>
          <a:rect l="0" t="0" r="0" b="0"/>
          <a:pathLst>
            <a:path>
              <a:moveTo>
                <a:pt x="0" y="18544"/>
              </a:moveTo>
              <a:lnTo>
                <a:pt x="243897" y="185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99565" y="3062947"/>
        <a:ext cx="12194" cy="12194"/>
      </dsp:txXfrm>
    </dsp:sp>
    <dsp:sp modelId="{A5D0DCC2-77B0-43B2-AE25-0951D87EC6BE}">
      <dsp:nvSpPr>
        <dsp:cNvPr id="0" name=""/>
        <dsp:cNvSpPr/>
      </dsp:nvSpPr>
      <dsp:spPr>
        <a:xfrm>
          <a:off x="5527611" y="2251888"/>
          <a:ext cx="1705458" cy="1634314"/>
        </a:xfrm>
        <a:prstGeom prst="ellipse">
          <a:avLst/>
        </a:prstGeom>
        <a:solidFill>
          <a:schemeClr val="accent5">
            <a:lumMod val="7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Know Your Power</a:t>
          </a:r>
          <a:endParaRPr lang="en-US" sz="2100" kern="1200" dirty="0"/>
        </a:p>
      </dsp:txBody>
      <dsp:txXfrm>
        <a:off x="5777370" y="2491228"/>
        <a:ext cx="1205940" cy="1155634"/>
      </dsp:txXfrm>
    </dsp:sp>
    <dsp:sp modelId="{E50EE5D8-D9BB-4EB3-8558-8077489E0BA5}">
      <dsp:nvSpPr>
        <dsp:cNvPr id="0" name=""/>
        <dsp:cNvSpPr/>
      </dsp:nvSpPr>
      <dsp:spPr>
        <a:xfrm rot="5400000">
          <a:off x="3785157" y="4275285"/>
          <a:ext cx="738121" cy="37089"/>
        </a:xfrm>
        <a:custGeom>
          <a:avLst/>
          <a:gdLst/>
          <a:ahLst/>
          <a:cxnLst/>
          <a:rect l="0" t="0" r="0" b="0"/>
          <a:pathLst>
            <a:path>
              <a:moveTo>
                <a:pt x="0" y="18544"/>
              </a:moveTo>
              <a:lnTo>
                <a:pt x="738121" y="185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35764" y="4275377"/>
        <a:ext cx="36906" cy="36906"/>
      </dsp:txXfrm>
    </dsp:sp>
    <dsp:sp modelId="{263B70E7-7760-4810-A1A2-052D968DB582}">
      <dsp:nvSpPr>
        <dsp:cNvPr id="0" name=""/>
        <dsp:cNvSpPr/>
      </dsp:nvSpPr>
      <dsp:spPr>
        <a:xfrm>
          <a:off x="2895780" y="4662891"/>
          <a:ext cx="2516874" cy="1264555"/>
        </a:xfrm>
        <a:prstGeom prst="ellipse">
          <a:avLst/>
        </a:prstGeom>
        <a:solidFill>
          <a:schemeClr val="accent5">
            <a:lumMod val="60000"/>
            <a:lumOff val="40000"/>
          </a:schemeClr>
        </a:solidFill>
        <a:ln w="25400" cap="flat" cmpd="sng" algn="ctr">
          <a:solidFill>
            <a:schemeClr val="accent5">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Mentors in Violence Prevention</a:t>
          </a:r>
          <a:endParaRPr lang="en-US" sz="2100" kern="1200" dirty="0"/>
        </a:p>
      </dsp:txBody>
      <dsp:txXfrm>
        <a:off x="3264368" y="4848081"/>
        <a:ext cx="1779698" cy="894175"/>
      </dsp:txXfrm>
    </dsp:sp>
    <dsp:sp modelId="{BB42F899-58F3-4A90-BF1E-DC39402CDDEF}">
      <dsp:nvSpPr>
        <dsp:cNvPr id="0" name=""/>
        <dsp:cNvSpPr/>
      </dsp:nvSpPr>
      <dsp:spPr>
        <a:xfrm rot="10800000">
          <a:off x="2783459" y="3050500"/>
          <a:ext cx="241261" cy="37089"/>
        </a:xfrm>
        <a:custGeom>
          <a:avLst/>
          <a:gdLst/>
          <a:ahLst/>
          <a:cxnLst/>
          <a:rect l="0" t="0" r="0" b="0"/>
          <a:pathLst>
            <a:path>
              <a:moveTo>
                <a:pt x="0" y="18544"/>
              </a:moveTo>
              <a:lnTo>
                <a:pt x="241261" y="185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2898058" y="3063013"/>
        <a:ext cx="12063" cy="12063"/>
      </dsp:txXfrm>
    </dsp:sp>
    <dsp:sp modelId="{CAE21F83-416C-441E-90CF-CE5E56A104ED}">
      <dsp:nvSpPr>
        <dsp:cNvPr id="0" name=""/>
        <dsp:cNvSpPr/>
      </dsp:nvSpPr>
      <dsp:spPr>
        <a:xfrm>
          <a:off x="1072729" y="2213320"/>
          <a:ext cx="1710730" cy="1711449"/>
        </a:xfrm>
        <a:prstGeom prst="ellipse">
          <a:avLst/>
        </a:prstGeom>
        <a:solidFill>
          <a:schemeClr val="accent5">
            <a:lumMod val="7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Red Flag</a:t>
          </a:r>
          <a:endParaRPr lang="en-US" sz="2100" kern="1200" dirty="0"/>
        </a:p>
      </dsp:txBody>
      <dsp:txXfrm>
        <a:off x="1323260" y="2463956"/>
        <a:ext cx="1209668" cy="121017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907570A9-8F45-4139-81B7-983C590899E5}" type="datetimeFigureOut">
              <a:rPr lang="en-US" smtClean="0"/>
              <a:t>7/25/2016</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DEA397A3-4A06-410F-B485-7C24FD3089F7}" type="slidenum">
              <a:rPr lang="en-US" smtClean="0"/>
              <a:t>‹#›</a:t>
            </a:fld>
            <a:endParaRPr lang="en-US"/>
          </a:p>
        </p:txBody>
      </p:sp>
    </p:spTree>
    <p:extLst>
      <p:ext uri="{BB962C8B-B14F-4D97-AF65-F5344CB8AC3E}">
        <p14:creationId xmlns:p14="http://schemas.microsoft.com/office/powerpoint/2010/main" val="4221693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FC36216A-28BE-4575-A6E8-3E5BCD5B5A63}" type="datetimeFigureOut">
              <a:rPr lang="en-US" smtClean="0"/>
              <a:t>7/25/2016</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00138891-9E74-49F7-BCCE-243F0017969B}" type="slidenum">
              <a:rPr lang="en-US" smtClean="0"/>
              <a:t>‹#›</a:t>
            </a:fld>
            <a:endParaRPr lang="en-US"/>
          </a:p>
        </p:txBody>
      </p:sp>
    </p:spTree>
    <p:extLst>
      <p:ext uri="{BB962C8B-B14F-4D97-AF65-F5344CB8AC3E}">
        <p14:creationId xmlns:p14="http://schemas.microsoft.com/office/powerpoint/2010/main" val="565671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5200"/>
            <a:r>
              <a:rPr lang="en-US" altLang="en-US" dirty="0" smtClean="0">
                <a:latin typeface="Arial" pitchFamily="34" charset="0"/>
              </a:rPr>
              <a:t>(2014) This </a:t>
            </a:r>
            <a:r>
              <a:rPr lang="en-US" altLang="en-US" dirty="0" err="1" smtClean="0">
                <a:latin typeface="Arial" pitchFamily="34" charset="0"/>
              </a:rPr>
              <a:t>powerpoint</a:t>
            </a:r>
            <a:r>
              <a:rPr lang="en-US" altLang="en-US" dirty="0" smtClean="0">
                <a:latin typeface="Arial" pitchFamily="34" charset="0"/>
              </a:rPr>
              <a:t>, part of the Prevention and Interpersonal Violence Intervention Training (PIVIT) Toolkits for college campuses, is intended to assist in providing training and</a:t>
            </a:r>
            <a:r>
              <a:rPr lang="en-US" altLang="en-US" baseline="0" dirty="0" smtClean="0">
                <a:latin typeface="Arial" pitchFamily="34" charset="0"/>
              </a:rPr>
              <a:t> prevention</a:t>
            </a:r>
            <a:r>
              <a:rPr lang="en-US" altLang="en-US" dirty="0" smtClean="0">
                <a:latin typeface="Arial" pitchFamily="34" charset="0"/>
              </a:rPr>
              <a:t> programs on the issue of interpersonal violence.  This training was</a:t>
            </a:r>
            <a:r>
              <a:rPr lang="en-US" altLang="en-US" baseline="0" dirty="0" smtClean="0">
                <a:latin typeface="Arial" pitchFamily="34" charset="0"/>
              </a:rPr>
              <a:t> developed for students on campus (i.e., athletes, RAs, freshman, all student groups, etc.)</a:t>
            </a:r>
            <a:r>
              <a:rPr lang="en-US" altLang="en-US" dirty="0" smtClean="0">
                <a:latin typeface="Arial" pitchFamily="34" charset="0"/>
              </a:rPr>
              <a:t>. You may wish to add additional information and videos to your presentation, which can be found in the PIVIT Toolkits. The most updated version of this material can be found at www.fris.org, along with handouts, activities and supplemental resources found in the Resource sections of the Toolkits.  Also, see the Facilitator’s Guide in the Resource Section of the PIVIT Toolkit. </a:t>
            </a:r>
          </a:p>
          <a:p>
            <a:pPr defTabSz="965200" eaLnBrk="1" hangingPunct="1">
              <a:spcBef>
                <a:spcPct val="0"/>
              </a:spcBef>
            </a:pPr>
            <a:endParaRPr lang="en-US" altLang="en-US" dirty="0" smtClean="0">
              <a:latin typeface="Arial" pitchFamily="34" charset="0"/>
            </a:endParaRPr>
          </a:p>
          <a:p>
            <a:pPr defTabSz="965200"/>
            <a:r>
              <a:rPr lang="en-US" altLang="en-US" dirty="0" smtClean="0">
                <a:latin typeface="Arial" pitchFamily="34" charset="0"/>
              </a:rPr>
              <a:t>In working to keep the audience engaged, consider supplementing this </a:t>
            </a:r>
            <a:r>
              <a:rPr lang="en-US" altLang="en-US" dirty="0" err="1" smtClean="0">
                <a:latin typeface="Arial" pitchFamily="34" charset="0"/>
              </a:rPr>
              <a:t>powerpoint</a:t>
            </a:r>
            <a:r>
              <a:rPr lang="en-US" altLang="en-US" dirty="0" smtClean="0">
                <a:latin typeface="Arial" pitchFamily="34" charset="0"/>
              </a:rPr>
              <a:t> with additional materials.  Local rape crisis and domestic violence centers have additional resource materials and can help co-present on this topic.  Please review videos and supplemental material thoroughly before including them in your presentation and remember to cite the source, even if the only available information is the web address. </a:t>
            </a:r>
          </a:p>
          <a:p>
            <a:endParaRPr lang="en-US" altLang="en-US" dirty="0" smtClean="0"/>
          </a:p>
          <a:p>
            <a:r>
              <a:rPr lang="en-US" altLang="en-US" dirty="0" smtClean="0"/>
              <a:t>[Welcome everyone. Ask the presenters to introduce themselves. Ask participants to introduce themselves by name, year in college and major.]We’re going to start off with Bingo!  Take your bingo card around and ask individuals to find someone who matches each descriptions, mark it off, and when you have five down, across or diagonal, yell BINGO!</a:t>
            </a:r>
          </a:p>
          <a:p>
            <a:endParaRPr lang="en-US" altLang="en-US" dirty="0" smtClean="0"/>
          </a:p>
          <a:p>
            <a:r>
              <a:rPr lang="en-US" altLang="en-US" dirty="0" smtClean="0"/>
              <a:t>Today, we’re going to spend the better part of the day together. We’re going to talk about some tough issues that affect people around us, including ourselves and people we love. I’d like you to think about someone you care about deeply. The person in your life that you couldn’t imagine being taken away tomorrow. Maybe it’s a boyfriend or girlfriend, a little sister or brother who will be coming to college soon, or a best friend or a parent.  I want you to think about what connects you to them. Now, as you think of them, I want you to imagine just for a moment – we won’t stay here long – that one of them is being harmed in some way. The person you love is being harmed. Imagine there is someone else there. Someone who is in a position to stop what is happening; someone who could intervene on behalf of your loved one…but they don’t. They see it as clear as you do now, but they say to themselves something to justify their choice, and they slowly turn around and walk away and try to forget what they saw. Now, when I put someone I love in that scenario, my anger should be at the person causing harm, but I’m upset with the bystander.  I’m not willing to accept that walking away is the best we can do – that this is truly who we are. So what if that person did intervene, and the person you love was no longer in harms way?  The purpose of this training is to generate the positive responses associated with bystander choices that keep our loved ones safe, one action at a time. </a:t>
            </a: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D72F429-4E04-47FB-A560-ED131A7E0A15}" type="slidenum">
              <a:rPr lang="en-US" altLang="en-US">
                <a:solidFill>
                  <a:prstClr val="black"/>
                </a:solidFill>
              </a:rPr>
              <a:pPr eaLnBrk="1" hangingPunct="1"/>
              <a:t>1</a:t>
            </a:fld>
            <a:endParaRPr lang="en-US" altLang="en-US">
              <a:solidFill>
                <a:prstClr val="black"/>
              </a:solidFill>
            </a:endParaRPr>
          </a:p>
        </p:txBody>
      </p:sp>
    </p:spTree>
    <p:extLst>
      <p:ext uri="{BB962C8B-B14F-4D97-AF65-F5344CB8AC3E}">
        <p14:creationId xmlns:p14="http://schemas.microsoft.com/office/powerpoint/2010/main" val="1682345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138891-9E74-49F7-BCCE-243F0017969B}" type="slidenum">
              <a:rPr lang="en-US" smtClean="0"/>
              <a:t>10</a:t>
            </a:fld>
            <a:endParaRPr lang="en-US"/>
          </a:p>
        </p:txBody>
      </p:sp>
    </p:spTree>
    <p:extLst>
      <p:ext uri="{BB962C8B-B14F-4D97-AF65-F5344CB8AC3E}">
        <p14:creationId xmlns:p14="http://schemas.microsoft.com/office/powerpoint/2010/main" val="1086044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can we do to prevent</a:t>
            </a:r>
            <a:r>
              <a:rPr lang="en-US" baseline="0" dirty="0" smtClean="0"/>
              <a:t> violence? (Go to next slide.)</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11</a:t>
            </a:fld>
            <a:endParaRPr lang="en-US"/>
          </a:p>
        </p:txBody>
      </p:sp>
    </p:spTree>
    <p:extLst>
      <p:ext uri="{BB962C8B-B14F-4D97-AF65-F5344CB8AC3E}">
        <p14:creationId xmlns:p14="http://schemas.microsoft.com/office/powerpoint/2010/main" val="2836595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"There is an often quoted parable that tells of a man and woman fishing downstream. Suddenly a person comes down the river struggling for life. The </a:t>
            </a:r>
            <a:r>
              <a:rPr lang="en-US" altLang="en-US" dirty="0" err="1" smtClean="0"/>
              <a:t>fisherfolk</a:t>
            </a:r>
            <a:r>
              <a:rPr lang="en-US" altLang="en-US" dirty="0" smtClean="0"/>
              <a:t> pull her out. Then another comes who again must be rescued. This happens all afternoon and the </a:t>
            </a:r>
            <a:r>
              <a:rPr lang="en-US" altLang="en-US" dirty="0" err="1" smtClean="0"/>
              <a:t>fisherfolk</a:t>
            </a:r>
            <a:r>
              <a:rPr lang="en-US" altLang="en-US" dirty="0" smtClean="0"/>
              <a:t> are getting very tired from constantly pulling people from the river.</a:t>
            </a:r>
          </a:p>
          <a:p>
            <a:endParaRPr lang="en-US" altLang="en-US" dirty="0" smtClean="0"/>
          </a:p>
          <a:p>
            <a:r>
              <a:rPr lang="en-US" altLang="en-US" dirty="0" smtClean="0"/>
              <a:t>When they go upstream, they find that people are drawn to the edge to look at the river, but there is no safe way to do this. Many of them fall. The </a:t>
            </a:r>
            <a:r>
              <a:rPr lang="en-US" altLang="en-US" dirty="0" err="1" smtClean="0"/>
              <a:t>fisherfolk</a:t>
            </a:r>
            <a:r>
              <a:rPr lang="en-US" altLang="en-US" dirty="0" smtClean="0"/>
              <a:t> go to the community leaders and report the number of people who have fallen into the river. They also report that this is due to the lack of a protective barrier on the cliff. Community leaders build a wall behind which people may safely view the water. Some still fall, but there are many fewer victims to rescue."(CDC, 2004; PREVENT, 2005a)</a:t>
            </a:r>
          </a:p>
          <a:p>
            <a:endParaRPr lang="en-US" altLang="en-US" dirty="0" smtClean="0"/>
          </a:p>
          <a:p>
            <a:r>
              <a:rPr lang="en-US" altLang="en-US" dirty="0" smtClean="0"/>
              <a:t>When people continue to get hurt, we must finds ways to prevent it, otherwise we are allowing it to happen.</a:t>
            </a:r>
          </a:p>
          <a:p>
            <a:endParaRPr lang="en-US" altLang="en-US" dirty="0" smtClean="0"/>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E49C90A-5172-475B-8FB0-7E9F8359E714}" type="slidenum">
              <a:rPr lang="en-US" altLang="en-US">
                <a:solidFill>
                  <a:prstClr val="black"/>
                </a:solidFill>
              </a:rPr>
              <a:pPr eaLnBrk="1" hangingPunct="1"/>
              <a:t>12</a:t>
            </a:fld>
            <a:endParaRPr lang="en-US" altLang="en-US">
              <a:solidFill>
                <a:prstClr val="black"/>
              </a:solidFill>
            </a:endParaRPr>
          </a:p>
        </p:txBody>
      </p:sp>
    </p:spTree>
    <p:extLst>
      <p:ext uri="{BB962C8B-B14F-4D97-AF65-F5344CB8AC3E}">
        <p14:creationId xmlns:p14="http://schemas.microsoft.com/office/powerpoint/2010/main" val="351183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i="1" dirty="0" smtClean="0">
                <a:solidFill>
                  <a:srgbClr val="7030A0"/>
                </a:solidFill>
              </a:rPr>
              <a:t>Risk factors</a:t>
            </a:r>
            <a:r>
              <a:rPr lang="en-US" altLang="en-US" b="1" dirty="0" smtClean="0">
                <a:solidFill>
                  <a:srgbClr val="7030A0"/>
                </a:solidFill>
              </a:rPr>
              <a:t> </a:t>
            </a:r>
            <a:r>
              <a:rPr lang="en-US" altLang="en-US" dirty="0" smtClean="0"/>
              <a:t>are those factors which increase one’s vulnerability to becoming a victim or perpetrator</a:t>
            </a:r>
          </a:p>
          <a:p>
            <a:pPr eaLnBrk="1" hangingPunct="1"/>
            <a:endParaRPr lang="en-US" altLang="en-US" dirty="0" smtClean="0"/>
          </a:p>
          <a:p>
            <a:pPr eaLnBrk="1" hangingPunct="1"/>
            <a:r>
              <a:rPr lang="en-US" altLang="en-US" b="1" i="1" dirty="0" smtClean="0">
                <a:solidFill>
                  <a:srgbClr val="7030A0"/>
                </a:solidFill>
              </a:rPr>
              <a:t>Protective</a:t>
            </a:r>
            <a:r>
              <a:rPr lang="en-US" altLang="en-US" b="1" dirty="0" smtClean="0">
                <a:solidFill>
                  <a:srgbClr val="7030A0"/>
                </a:solidFill>
              </a:rPr>
              <a:t> </a:t>
            </a:r>
            <a:r>
              <a:rPr lang="en-US" altLang="en-US" b="1" i="1" dirty="0" smtClean="0">
                <a:solidFill>
                  <a:srgbClr val="7030A0"/>
                </a:solidFill>
              </a:rPr>
              <a:t>factors</a:t>
            </a:r>
            <a:r>
              <a:rPr lang="en-US" altLang="en-US" b="1" dirty="0" smtClean="0">
                <a:solidFill>
                  <a:srgbClr val="7030A0"/>
                </a:solidFill>
              </a:rPr>
              <a:t> </a:t>
            </a:r>
            <a:r>
              <a:rPr lang="en-US" altLang="en-US" dirty="0" smtClean="0"/>
              <a:t>are those factors which reduce one’s vulnerability to becoming a victim or perpetrator</a:t>
            </a:r>
          </a:p>
          <a:p>
            <a:endParaRPr lang="en-US" altLang="en-US" dirty="0" smtClean="0"/>
          </a:p>
          <a:p>
            <a:r>
              <a:rPr lang="en-US" altLang="en-US" dirty="0" smtClean="0"/>
              <a:t>Identifying risk and protective factors alone will not significantly reduce violence. Rather it teaches us about risk factors – factors which increase one’s vulnerability, and protective factors that can help reduce one’s vulnerability. We can begin by talking about healthy sexuality and relationships, identifying risky behaviors and creating a shift in social norms around interpersonal violence.  </a:t>
            </a:r>
          </a:p>
          <a:p>
            <a:endParaRPr lang="en-US" altLang="en-US" dirty="0" smtClean="0"/>
          </a:p>
          <a:p>
            <a:r>
              <a:rPr lang="en-US" altLang="en-US" dirty="0" smtClean="0"/>
              <a:t>This may include long-term goals and working through prevention programs on campus.  And today, we’re also going to talk about how bystanders can prevent violence from occurring by intervening and this idea of bystander intervention can help us promote behaviors we want others to adopt.  Individuals who perpetrate violence are a small handful compared to those who know that violence is wrong, and we can do something about it.</a:t>
            </a: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588C2C5-06DE-4B52-82D9-0B4F2A621763}" type="slidenum">
              <a:rPr lang="en-US" altLang="en-US">
                <a:solidFill>
                  <a:prstClr val="black"/>
                </a:solidFill>
              </a:rPr>
              <a:pPr eaLnBrk="1" hangingPunct="1"/>
              <a:t>13</a:t>
            </a:fld>
            <a:endParaRPr lang="en-US" altLang="en-US">
              <a:solidFill>
                <a:prstClr val="black"/>
              </a:solidFill>
            </a:endParaRPr>
          </a:p>
        </p:txBody>
      </p:sp>
    </p:spTree>
    <p:extLst>
      <p:ext uri="{BB962C8B-B14F-4D97-AF65-F5344CB8AC3E}">
        <p14:creationId xmlns:p14="http://schemas.microsoft.com/office/powerpoint/2010/main" val="4132768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(Ask participants</a:t>
            </a:r>
            <a:r>
              <a:rPr lang="en-US" altLang="en-US" baseline="0" dirty="0" smtClean="0"/>
              <a:t> to raise their hand if they know someone. Then, ask them to look around and see how many people know someone. Click to make the next question appear, and then repeat the previous steps.)</a:t>
            </a:r>
            <a:endParaRPr lang="en-US" altLang="en-US" dirty="0"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A1EFE36-0582-47A0-B246-5A3BFC78ED42}" type="slidenum">
              <a:rPr lang="en-US" altLang="en-US" smtClean="0"/>
              <a:pPr eaLnBrk="1" hangingPunct="1"/>
              <a:t>14</a:t>
            </a:fld>
            <a:endParaRPr lang="en-US" altLang="en-US" smtClean="0"/>
          </a:p>
        </p:txBody>
      </p:sp>
    </p:spTree>
    <p:extLst>
      <p:ext uri="{BB962C8B-B14F-4D97-AF65-F5344CB8AC3E}">
        <p14:creationId xmlns:p14="http://schemas.microsoft.com/office/powerpoint/2010/main" val="2352164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(Ask participants</a:t>
            </a:r>
            <a:r>
              <a:rPr lang="en-US" altLang="en-US" baseline="0" dirty="0" smtClean="0"/>
              <a:t> to raise their hand if they know more than one person. Then, ask them to look around and see how many people have raised their hand.)</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15</a:t>
            </a:fld>
            <a:endParaRPr lang="en-US"/>
          </a:p>
        </p:txBody>
      </p:sp>
    </p:spTree>
    <p:extLst>
      <p:ext uri="{BB962C8B-B14F-4D97-AF65-F5344CB8AC3E}">
        <p14:creationId xmlns:p14="http://schemas.microsoft.com/office/powerpoint/2010/main" val="1956171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Was there someone who may have been able to stop the violence from happening at any point?</a:t>
            </a:r>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9A26A79-F7D8-4100-B13E-D698EFAE28C7}" type="slidenum">
              <a:rPr lang="en-US" altLang="en-US" smtClean="0"/>
              <a:pPr eaLnBrk="1" hangingPunct="1"/>
              <a:t>16</a:t>
            </a:fld>
            <a:endParaRPr lang="en-US" altLang="en-US" smtClean="0"/>
          </a:p>
        </p:txBody>
      </p:sp>
    </p:spTree>
    <p:extLst>
      <p:ext uri="{BB962C8B-B14F-4D97-AF65-F5344CB8AC3E}">
        <p14:creationId xmlns:p14="http://schemas.microsoft.com/office/powerpoint/2010/main" val="1291312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These numbers demand that we respond – urgently and immediately. Today, there may be times you sit hungry, feel rushed, or don’t get enough breaks. You’ll be tired of sitting for so long, and you might disagree with something we say. Someone will get on your nerves or you will get on someone else’s.  But, we ask you to stay with us and don’t let unimportant things get in the way of why you’re here today. Don’t let these things get in the way or distract you from this reality. There are too many people, every day, experiencing this violence. This is our chance to reduce violence on our campus and in our community.  So please, take these next several hours to talk with us, share with us and determine what each one of us can do to reduce violence, because we must believe that we can do this and our success depends on your response. </a:t>
            </a:r>
          </a:p>
          <a:p>
            <a:endParaRPr lang="en-US" altLang="en-US" dirty="0" smtClean="0"/>
          </a:p>
          <a:p>
            <a:r>
              <a:rPr lang="en-US" altLang="en-US" dirty="0" smtClean="0"/>
              <a:t>Ask</a:t>
            </a:r>
            <a:r>
              <a:rPr lang="en-US" altLang="en-US" baseline="0" dirty="0" smtClean="0"/>
              <a:t> someone to read the slide.</a:t>
            </a:r>
            <a:endParaRPr lang="en-US" altLang="en-US" dirty="0" smtClean="0"/>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62254B7-75CC-4E64-A193-286127BA2200}" type="slidenum">
              <a:rPr lang="en-US" altLang="en-US" smtClean="0"/>
              <a:pPr eaLnBrk="1" hangingPunct="1"/>
              <a:t>17</a:t>
            </a:fld>
            <a:endParaRPr lang="en-US" altLang="en-US" smtClean="0"/>
          </a:p>
        </p:txBody>
      </p:sp>
    </p:spTree>
    <p:extLst>
      <p:ext uri="{BB962C8B-B14F-4D97-AF65-F5344CB8AC3E}">
        <p14:creationId xmlns:p14="http://schemas.microsoft.com/office/powerpoint/2010/main" val="2620889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Prevention is each one our issues because at some point, we are all bystanders – individuals who notice a behavior or situation that could lead to something bad, and are faced with the choice to help, do nothing, or contribute to the negative behaviors.</a:t>
            </a:r>
          </a:p>
          <a:p>
            <a:endParaRPr lang="en-US" altLang="en-US" dirty="0" smtClean="0"/>
          </a:p>
          <a:p>
            <a:r>
              <a:rPr lang="en-US" altLang="en-US" dirty="0" smtClean="0"/>
              <a:t>It’s not just my role, or [other presenter’s name] role. It’s your role, and his and hers, your teachers, our first responders, our law makers, etc.  Interpersonal violence is a health issues. It’s my issue and it’s your issue. </a:t>
            </a:r>
          </a:p>
          <a:p>
            <a:endParaRPr lang="en-US" altLang="en-US" dirty="0" smtClean="0"/>
          </a:p>
          <a:p>
            <a:r>
              <a:rPr lang="en-US" altLang="en-US" dirty="0" smtClean="0"/>
              <a:t>Have you ever been witness to an accident?  [Give a personal example.] For ex: when I was in San Francisco, I was taking a city bus with my family. All of the sudden we heard something hit the bus.  The bus immediately pulls to the side, we look out the back window, and realize the bus struck a man in a wheelchair.  The driver was in panic, asking if anyone saw what happened. We did not see, we only heard.  We got off the bus, and walked in the opposite direction, speaking to no one. We did not check on the man in the wheelchair. We did not check-in with the bus</a:t>
            </a:r>
            <a:r>
              <a:rPr lang="en-US" altLang="en-US" baseline="0" dirty="0" smtClean="0"/>
              <a:t> driver.</a:t>
            </a:r>
            <a:r>
              <a:rPr lang="en-US" altLang="en-US" dirty="0" smtClean="0"/>
              <a:t> Have you ever seen someone sitting or lying on the ground and you weren’t sure if they were ill, dead or alive?  We all would like to think we would do something, but it’s not always the case.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76C755-4E22-4C6D-A645-3AE0CD1034F5}" type="slidenum">
              <a:rPr lang="en-US" altLang="en-US">
                <a:solidFill>
                  <a:prstClr val="black"/>
                </a:solidFill>
              </a:rPr>
              <a:pPr eaLnBrk="1" hangingPunct="1"/>
              <a:t>18</a:t>
            </a:fld>
            <a:endParaRPr lang="en-US" altLang="en-US">
              <a:solidFill>
                <a:prstClr val="black"/>
              </a:solidFill>
            </a:endParaRPr>
          </a:p>
        </p:txBody>
      </p:sp>
    </p:spTree>
    <p:extLst>
      <p:ext uri="{BB962C8B-B14F-4D97-AF65-F5344CB8AC3E}">
        <p14:creationId xmlns:p14="http://schemas.microsoft.com/office/powerpoint/2010/main" val="3485926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extLst/>
        </p:spPr>
        <p:txBody>
          <a:bodyPr wrap="square" numCol="1" anchor="t" anchorCtr="0" compatLnSpc="1">
            <a:prstTxWarp prst="textNoShape">
              <a:avLst/>
            </a:prstTxWarp>
          </a:bodyPr>
          <a:lstStyle/>
          <a:p>
            <a:pPr marL="228600" indent="-228600">
              <a:buFontTx/>
              <a:buAutoNum type="arabicPeriod"/>
              <a:defRPr/>
            </a:pPr>
            <a:r>
              <a:rPr lang="en-US" dirty="0" smtClean="0">
                <a:latin typeface="Batang" pitchFamily="18" charset="-127"/>
                <a:ea typeface="Batang" pitchFamily="18" charset="-127"/>
              </a:rPr>
              <a:t>Passive bystanders are those who choose to </a:t>
            </a:r>
            <a:r>
              <a:rPr lang="en-US" u="sng" dirty="0" smtClean="0">
                <a:latin typeface="Batang" pitchFamily="18" charset="-127"/>
                <a:ea typeface="Batang" pitchFamily="18" charset="-127"/>
              </a:rPr>
              <a:t>do nothing</a:t>
            </a:r>
            <a:r>
              <a:rPr lang="en-US" dirty="0" smtClean="0">
                <a:latin typeface="Batang" pitchFamily="18" charset="-127"/>
                <a:ea typeface="Batang" pitchFamily="18" charset="-127"/>
              </a:rPr>
              <a:t>.</a:t>
            </a:r>
            <a:br>
              <a:rPr lang="en-US" dirty="0" smtClean="0">
                <a:latin typeface="Batang" pitchFamily="18" charset="-127"/>
                <a:ea typeface="Batang" pitchFamily="18" charset="-127"/>
              </a:rPr>
            </a:br>
            <a:r>
              <a:rPr lang="en-US" dirty="0" smtClean="0">
                <a:latin typeface="Batang" pitchFamily="18" charset="-127"/>
                <a:ea typeface="Batang" pitchFamily="18" charset="-127"/>
              </a:rPr>
              <a:t>2. Active bystanders are individuals who </a:t>
            </a:r>
            <a:r>
              <a:rPr lang="en-US" u="sng" dirty="0" smtClean="0">
                <a:latin typeface="Batang" pitchFamily="18" charset="-127"/>
                <a:ea typeface="Batang" pitchFamily="18" charset="-127"/>
              </a:rPr>
              <a:t>do something </a:t>
            </a:r>
            <a:r>
              <a:rPr lang="en-US" dirty="0" smtClean="0">
                <a:latin typeface="Batang" pitchFamily="18" charset="-127"/>
                <a:ea typeface="Batang" pitchFamily="18" charset="-127"/>
              </a:rPr>
              <a:t>to decrease the likelihood that something bad will occur or get worse.</a:t>
            </a:r>
          </a:p>
          <a:p>
            <a:pPr marL="228600" indent="-228600">
              <a:buFontTx/>
              <a:buAutoNum type="arabicPeriod"/>
              <a:defRPr/>
            </a:pPr>
            <a:endParaRPr lang="en-US" dirty="0" smtClean="0">
              <a:latin typeface="Batang" pitchFamily="18" charset="-127"/>
              <a:ea typeface="Batang" pitchFamily="18" charset="-127"/>
            </a:endParaRPr>
          </a:p>
          <a:p>
            <a:pPr>
              <a:defRPr/>
            </a:pPr>
            <a:r>
              <a:rPr lang="en-US" dirty="0" smtClean="0">
                <a:latin typeface="Batang" pitchFamily="18" charset="-127"/>
                <a:ea typeface="Batang" pitchFamily="18" charset="-127"/>
              </a:rPr>
              <a:t>We’re not going to be active bystanders 24/7, but we can try.  </a:t>
            </a:r>
            <a:endParaRPr lang="en-US" dirty="0" smtClean="0"/>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F55C350-8331-420B-B72D-7FBD05BB58A6}" type="slidenum">
              <a:rPr lang="en-US" altLang="en-US">
                <a:solidFill>
                  <a:prstClr val="black"/>
                </a:solidFill>
              </a:rPr>
              <a:pPr eaLnBrk="1" hangingPunct="1"/>
              <a:t>19</a:t>
            </a:fld>
            <a:endParaRPr lang="en-US" altLang="en-US">
              <a:solidFill>
                <a:prstClr val="black"/>
              </a:solidFill>
            </a:endParaRPr>
          </a:p>
        </p:txBody>
      </p:sp>
    </p:spTree>
    <p:extLst>
      <p:ext uri="{BB962C8B-B14F-4D97-AF65-F5344CB8AC3E}">
        <p14:creationId xmlns:p14="http://schemas.microsoft.com/office/powerpoint/2010/main" val="476628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Today, we’re here to talk about addressing violence on campus by reducing the number of incidents that occur.  The numbers are astounding.  In WV, 1 in 6 women and 1 in 21 men will experience attempted or completed rape in her/his lifetime.  Women between the ages of 16 and 24 are at the greatest risk for interpersonal violence – which includes dating violence, sexual violence and stalking. Particular individuals or groups such as: people of color, lesbian, gay, bisexual individuals, people with disabilities, often experience higher rates of interpersonal violence compared to the general population.</a:t>
            </a:r>
          </a:p>
          <a:p>
            <a:endParaRPr lang="en-US" altLang="en-US" dirty="0" smtClean="0"/>
          </a:p>
          <a:p>
            <a:r>
              <a:rPr lang="en-US" altLang="en-US" dirty="0" smtClean="0"/>
              <a:t>These types of violence are happening all around us, everyday.  Although we might not see someone being assaulted or stalked, we might be able to identify certain behaviors that lead up to these acts of violence – and even prevent them from happening.</a:t>
            </a:r>
          </a:p>
          <a:p>
            <a:endParaRPr lang="en-US" altLang="en-US" dirty="0" smtClean="0"/>
          </a:p>
          <a:p>
            <a:r>
              <a:rPr lang="en-US" altLang="en-US" dirty="0" smtClean="0"/>
              <a:t>We’ll talk about: what it means to be a bystander, understanding why we don’t intervene in situations, identify our barriers to acting in potentially high risk situations, discuss options to get around barriers, how we can help others act and help everyone on campus feel safer, creating a healthier campus for all to enjoy.</a:t>
            </a:r>
          </a:p>
          <a:p>
            <a:endParaRPr lang="en-US" altLang="en-US" dirty="0" smtClean="0"/>
          </a:p>
          <a:p>
            <a:r>
              <a:rPr lang="en-US" altLang="en-US" dirty="0" smtClean="0"/>
              <a:t>[Tell a personal story about how violence has impacted your life, to make a connection with the audience.]</a:t>
            </a:r>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DA29A06-401D-4003-B345-FEA5224BB578}" type="slidenum">
              <a:rPr lang="en-US" altLang="en-US">
                <a:solidFill>
                  <a:prstClr val="black"/>
                </a:solidFill>
              </a:rPr>
              <a:pPr eaLnBrk="1" hangingPunct="1"/>
              <a:t>2</a:t>
            </a:fld>
            <a:endParaRPr lang="en-US" altLang="en-US">
              <a:solidFill>
                <a:prstClr val="black"/>
              </a:solidFill>
            </a:endParaRPr>
          </a:p>
        </p:txBody>
      </p:sp>
    </p:spTree>
    <p:extLst>
      <p:ext uri="{BB962C8B-B14F-4D97-AF65-F5344CB8AC3E}">
        <p14:creationId xmlns:p14="http://schemas.microsoft.com/office/powerpoint/2010/main" val="1130355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We’re going to ask you to think about where you are and who you want to be.  So at the end of the day when you go to bed at night and it’s you and your private thoughts, will you be happy with the choices you’ve made during the day.   And has what you’ve done , speak to the kind of person you want to be.</a:t>
            </a:r>
          </a:p>
          <a:p>
            <a:endParaRPr lang="en-US" altLang="en-US" dirty="0" smtClean="0"/>
          </a:p>
          <a:p>
            <a:r>
              <a:rPr lang="en-US" altLang="en-US" dirty="0" smtClean="0"/>
              <a:t>Tough choices sometimes, you bet! And none of us are perfect.  We won’t ‘do something’ every time, but we can better understand ourselves and find ways to intervene that we’re comfortable with.</a:t>
            </a:r>
          </a:p>
          <a:p>
            <a:endParaRPr lang="en-US" altLang="en-US" dirty="0" smtClean="0"/>
          </a:p>
          <a:p>
            <a:r>
              <a:rPr lang="en-US" altLang="en-US" dirty="0" smtClean="0"/>
              <a:t>Let’s look at a scenario.</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A9E8FDB-34A5-4A21-BE33-69803440BC8B}" type="slidenum">
              <a:rPr lang="en-US" altLang="en-US" smtClean="0"/>
              <a:pPr eaLnBrk="1" hangingPunct="1"/>
              <a:t>20</a:t>
            </a:fld>
            <a:endParaRPr lang="en-US" altLang="en-US" smtClean="0"/>
          </a:p>
        </p:txBody>
      </p:sp>
    </p:spTree>
    <p:extLst>
      <p:ext uri="{BB962C8B-B14F-4D97-AF65-F5344CB8AC3E}">
        <p14:creationId xmlns:p14="http://schemas.microsoft.com/office/powerpoint/2010/main" val="4085168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[After the video, ensure there is some discussion about the reality that many of those in the room might not have intervened either. Often, someone will raise the point – in which case you can validate and normalize the fact that all of us have been the one to walk by at one point or another. If no one brings it up, be the one to say : “When I watched the video, I really wondered if I would've done anything, or just walked by.”]  (Clip is 2:13 minutes)</a:t>
            </a:r>
          </a:p>
          <a:p>
            <a:endParaRPr lang="en-US" altLang="en-US" dirty="0" smtClean="0"/>
          </a:p>
          <a:p>
            <a:r>
              <a:rPr lang="en-US" altLang="en-US" dirty="0" smtClean="0"/>
              <a:t>Let’s move around a bit. </a:t>
            </a:r>
          </a:p>
          <a:p>
            <a:endParaRPr lang="en-US" altLang="en-US" dirty="0" smtClean="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3BA95C3-09DD-4FA2-86A7-C6FA0C3BE776}" type="slidenum">
              <a:rPr lang="en-US" altLang="en-US">
                <a:solidFill>
                  <a:prstClr val="black"/>
                </a:solidFill>
              </a:rPr>
              <a:pPr eaLnBrk="1" hangingPunct="1"/>
              <a:t>21</a:t>
            </a:fld>
            <a:endParaRPr lang="en-US" altLang="en-US">
              <a:solidFill>
                <a:prstClr val="black"/>
              </a:solidFill>
            </a:endParaRPr>
          </a:p>
        </p:txBody>
      </p:sp>
    </p:spTree>
    <p:extLst>
      <p:ext uri="{BB962C8B-B14F-4D97-AF65-F5344CB8AC3E}">
        <p14:creationId xmlns:p14="http://schemas.microsoft.com/office/powerpoint/2010/main" val="2964221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3D6E652-C72E-4193-816D-E2A8C5C9F2B2}" type="slidenum">
              <a:rPr lang="en-US" altLang="en-US" smtClean="0"/>
              <a:pPr eaLnBrk="1" hangingPunct="1"/>
              <a:t>22</a:t>
            </a:fld>
            <a:endParaRPr lang="en-US" altLang="en-US" smtClean="0"/>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latin typeface="Arial" pitchFamily="34" charset="0"/>
              </a:rPr>
              <a:t>Let’s think</a:t>
            </a:r>
            <a:r>
              <a:rPr lang="en-US" altLang="en-US" baseline="0" dirty="0" smtClean="0">
                <a:latin typeface="Arial" pitchFamily="34" charset="0"/>
              </a:rPr>
              <a:t> about a neighbor from the last scenario…</a:t>
            </a:r>
            <a:endParaRPr lang="en-US" altLang="en-US" dirty="0" smtClean="0">
              <a:latin typeface="Arial" pitchFamily="34" charset="0"/>
            </a:endParaRPr>
          </a:p>
          <a:p>
            <a:pPr eaLnBrk="1" hangingPunct="1">
              <a:spcBef>
                <a:spcPct val="0"/>
              </a:spcBef>
            </a:pPr>
            <a:r>
              <a:rPr lang="en-US" altLang="en-US" dirty="0" smtClean="0">
                <a:latin typeface="Arial" pitchFamily="34" charset="0"/>
              </a:rPr>
              <a:t>As many of you already agree – we’re not asking you to get involved with violence, because you already are. We’re just asking you to become more conscious and deliberate about your involvement. You are contributing – one way or another. Many think that the two choices they have are 1) to do something, or 2) stay neutral. These are not the real choices. There is not an option where we are neutral or have no impact.</a:t>
            </a:r>
          </a:p>
          <a:p>
            <a:pPr eaLnBrk="1" hangingPunct="1">
              <a:spcBef>
                <a:spcPct val="0"/>
              </a:spcBef>
            </a:pPr>
            <a:endParaRPr lang="en-US" altLang="en-US" dirty="0" smtClean="0">
              <a:latin typeface="Arial" pitchFamily="34" charset="0"/>
            </a:endParaRPr>
          </a:p>
          <a:p>
            <a:pPr eaLnBrk="1" hangingPunct="1">
              <a:spcBef>
                <a:spcPct val="0"/>
              </a:spcBef>
            </a:pPr>
            <a:r>
              <a:rPr lang="en-US" altLang="en-US" dirty="0" smtClean="0">
                <a:latin typeface="Arial" pitchFamily="34" charset="0"/>
              </a:rPr>
              <a:t>[Have these three options available on chart paper around the room and ask them to choose a corner to go to based on their response (i.e., as much responsibility, responsible but</a:t>
            </a:r>
            <a:r>
              <a:rPr lang="en-US" altLang="en-US" baseline="0" dirty="0" smtClean="0">
                <a:latin typeface="Arial" pitchFamily="34" charset="0"/>
              </a:rPr>
              <a:t> less than, or no responsibility) and then discuss.  Facilitate the discussion by allowing individuals to be heard.  Remain neutral and acknowledge the individual responses. If no one is standing at one of the options, go there and explain ‘why you chose that response.’]</a:t>
            </a:r>
            <a:endParaRPr lang="en-US" altLang="en-US" dirty="0" smtClean="0">
              <a:latin typeface="Arial" pitchFamily="34" charset="0"/>
            </a:endParaRPr>
          </a:p>
        </p:txBody>
      </p:sp>
    </p:spTree>
    <p:extLst>
      <p:ext uri="{BB962C8B-B14F-4D97-AF65-F5344CB8AC3E}">
        <p14:creationId xmlns:p14="http://schemas.microsoft.com/office/powerpoint/2010/main" val="1542788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6A1426A-3C93-49A6-BC30-532EACAA16C3}" type="slidenum">
              <a:rPr lang="en-US" altLang="en-US">
                <a:solidFill>
                  <a:prstClr val="black"/>
                </a:solidFill>
              </a:rPr>
              <a:pPr eaLnBrk="1" hangingPunct="1"/>
              <a:t>23</a:t>
            </a:fld>
            <a:endParaRPr lang="en-US" altLang="en-US">
              <a:solidFill>
                <a:prstClr val="black"/>
              </a:solidFill>
            </a:endParaRP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latin typeface="Arial" pitchFamily="34" charset="0"/>
              </a:rPr>
              <a:t>The only two choices facing each of us are 1) to do something, or 2) do nothing. And both of those choices have profound implications. A choice to do nothing is a choice to allow the violence to continue. Choosing to intervene is any choice, behavior or words that 1) visibly express intolerance of any form of violence, and 2) actively contributes to making our community/campus safer.</a:t>
            </a:r>
          </a:p>
          <a:p>
            <a:pPr eaLnBrk="1" hangingPunct="1">
              <a:spcBef>
                <a:spcPct val="0"/>
              </a:spcBef>
            </a:pPr>
            <a:endParaRPr lang="en-US" altLang="en-US" dirty="0" smtClean="0">
              <a:latin typeface="Arial" pitchFamily="34" charset="0"/>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altLang="en-US" dirty="0" smtClean="0"/>
              <a:t>The next time you are in a situation where your gut ‘talks to you’ instead of walking away thinking to yourself, ‘this is none of my business,’ you might take a moment to check in or make a phone call.</a:t>
            </a:r>
          </a:p>
          <a:p>
            <a:pPr eaLnBrk="1" hangingPunct="1">
              <a:spcBef>
                <a:spcPct val="0"/>
              </a:spcBef>
            </a:pPr>
            <a:endParaRPr lang="en-US" altLang="en-US" dirty="0" smtClean="0">
              <a:latin typeface="Arial" pitchFamily="34" charset="0"/>
            </a:endParaRPr>
          </a:p>
        </p:txBody>
      </p:sp>
    </p:spTree>
    <p:extLst>
      <p:ext uri="{BB962C8B-B14F-4D97-AF65-F5344CB8AC3E}">
        <p14:creationId xmlns:p14="http://schemas.microsoft.com/office/powerpoint/2010/main" val="30721078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[Ask someone to read the quote.]</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A8F4D72-70E4-4FCB-B10D-8A614AB55579}" type="slidenum">
              <a:rPr lang="en-US" altLang="en-US">
                <a:solidFill>
                  <a:prstClr val="black"/>
                </a:solidFill>
              </a:rPr>
              <a:pPr eaLnBrk="1" hangingPunct="1"/>
              <a:t>24</a:t>
            </a:fld>
            <a:endParaRPr lang="en-US" altLang="en-US">
              <a:solidFill>
                <a:prstClr val="black"/>
              </a:solidFill>
            </a:endParaRPr>
          </a:p>
        </p:txBody>
      </p:sp>
    </p:spTree>
    <p:extLst>
      <p:ext uri="{BB962C8B-B14F-4D97-AF65-F5344CB8AC3E}">
        <p14:creationId xmlns:p14="http://schemas.microsoft.com/office/powerpoint/2010/main" val="2666363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spcBef>
                <a:spcPct val="0"/>
              </a:spcBef>
              <a:defRPr/>
            </a:pPr>
            <a:r>
              <a:rPr lang="en-US" sz="1800" dirty="0" smtClean="0"/>
              <a:t>If we are to intervene, we need to feel good about identifying potentially risky behaviors.  We’re going to spend some time on the following:</a:t>
            </a:r>
          </a:p>
          <a:p>
            <a:pPr eaLnBrk="1" hangingPunct="1">
              <a:spcBef>
                <a:spcPct val="0"/>
              </a:spcBef>
              <a:defRPr/>
            </a:pPr>
            <a:endParaRPr lang="en-US" sz="1600" dirty="0" smtClean="0"/>
          </a:p>
          <a:p>
            <a:pPr marL="228600" indent="-228600" eaLnBrk="1" hangingPunct="1">
              <a:spcBef>
                <a:spcPct val="0"/>
              </a:spcBef>
              <a:buFontTx/>
              <a:buAutoNum type="arabicPeriod"/>
              <a:defRPr/>
            </a:pPr>
            <a:r>
              <a:rPr lang="en-US" sz="1600" dirty="0" smtClean="0"/>
              <a:t>Recognize behaviors that could lead to high risk situation</a:t>
            </a:r>
          </a:p>
          <a:p>
            <a:pPr marL="228600" indent="-228600" eaLnBrk="1" hangingPunct="1">
              <a:spcBef>
                <a:spcPct val="0"/>
              </a:spcBef>
              <a:buFontTx/>
              <a:buAutoNum type="arabicPeriod"/>
              <a:defRPr/>
            </a:pPr>
            <a:r>
              <a:rPr lang="en-US" sz="1600" dirty="0" smtClean="0"/>
              <a:t>Identify within yourself the moment when you decide whether or not to take action</a:t>
            </a:r>
          </a:p>
          <a:p>
            <a:pPr marL="228600" indent="-228600" eaLnBrk="1" hangingPunct="1">
              <a:spcBef>
                <a:spcPct val="0"/>
              </a:spcBef>
              <a:buFontTx/>
              <a:buAutoNum type="arabicPeriod"/>
              <a:defRPr/>
            </a:pPr>
            <a:r>
              <a:rPr lang="en-US" sz="1600" dirty="0" smtClean="0"/>
              <a:t>Build necessary skills to feel confident in taking action</a:t>
            </a:r>
          </a:p>
          <a:p>
            <a:pPr>
              <a:defRPr/>
            </a:pPr>
            <a:endParaRPr lang="en-US" dirty="0"/>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A3F3E4F-C20B-4A91-BB83-74CF6E7F36C1}" type="slidenum">
              <a:rPr lang="en-US" altLang="en-US">
                <a:solidFill>
                  <a:prstClr val="black"/>
                </a:solidFill>
              </a:rPr>
              <a:pPr eaLnBrk="1" hangingPunct="1"/>
              <a:t>25</a:t>
            </a:fld>
            <a:endParaRPr lang="en-US" altLang="en-US">
              <a:solidFill>
                <a:prstClr val="black"/>
              </a:solidFill>
            </a:endParaRPr>
          </a:p>
        </p:txBody>
      </p:sp>
    </p:spTree>
    <p:extLst>
      <p:ext uri="{BB962C8B-B14F-4D97-AF65-F5344CB8AC3E}">
        <p14:creationId xmlns:p14="http://schemas.microsoft.com/office/powerpoint/2010/main" val="4029860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If we were to look at behaviors on a continuum, we will find descriptors like healthy, mutual and safe. When we </a:t>
            </a:r>
            <a:r>
              <a:rPr lang="en-US" altLang="en-US" dirty="0" err="1" smtClean="0"/>
              <a:t>takl</a:t>
            </a:r>
            <a:r>
              <a:rPr lang="en-US" altLang="en-US" dirty="0" smtClean="0"/>
              <a:t> about sexual violence, a lot of the time the violence is not happening at the sharp ‘rape and sexual assault’ end, but more around the middle, in between fun and mutual.</a:t>
            </a:r>
            <a:r>
              <a:rPr lang="en-US" altLang="en-US" baseline="0" dirty="0" smtClean="0"/>
              <a:t> </a:t>
            </a:r>
            <a:r>
              <a:rPr lang="en-US" altLang="en-US" dirty="0" smtClean="0"/>
              <a:t>If you walk up behind someone and rub their shoulders – do you know how that person is going to feel?  If it’s your partner or a close friend, this may be a demonstration of affection or playfulness.  However, if it’s an acquaintance or co-worker, it would likely make the ‘receiver’ feel very uncomfortable.</a:t>
            </a:r>
          </a:p>
          <a:p>
            <a:r>
              <a:rPr lang="en-US" altLang="en-US" dirty="0" smtClean="0"/>
              <a:t>As human, we have instincts and the ability to make observations. In many cases, we can identify signs or body language that indicates whether or not actions are wanted. In other words, whether or not the person is okay with what’s going on. If you see 2 people at a bar having a conversation, you might notice if on of them is distracted or disinterested. On the other hand, she might be laughing, playing with her hair or swinging in her chair, seemingly enjoying the conversation.</a:t>
            </a:r>
          </a:p>
          <a:p>
            <a:endParaRPr lang="en-US" altLang="en-US" dirty="0" smtClean="0"/>
          </a:p>
          <a:p>
            <a:endParaRPr lang="en-US" altLang="en-US" dirty="0" smtClean="0"/>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952F354-2048-472C-B190-1D10FC069C88}" type="slidenum">
              <a:rPr lang="en-US" altLang="en-US">
                <a:solidFill>
                  <a:prstClr val="black"/>
                </a:solidFill>
              </a:rPr>
              <a:pPr eaLnBrk="1" hangingPunct="1"/>
              <a:t>26</a:t>
            </a:fld>
            <a:endParaRPr lang="en-US" altLang="en-US">
              <a:solidFill>
                <a:prstClr val="black"/>
              </a:solidFill>
            </a:endParaRPr>
          </a:p>
        </p:txBody>
      </p:sp>
    </p:spTree>
    <p:extLst>
      <p:ext uri="{BB962C8B-B14F-4D97-AF65-F5344CB8AC3E}">
        <p14:creationId xmlns:p14="http://schemas.microsoft.com/office/powerpoint/2010/main" val="3439269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Stalking is a series of behaviors targeted at an individual that would cause a reasonable person to be afraid. These can happen in relationships, by an acquaintance or a stranger.  Signs of stalking may include the following:</a:t>
            </a:r>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735D0EC-F565-42E2-A9ED-11846936BA30}" type="slidenum">
              <a:rPr lang="en-US" altLang="en-US">
                <a:solidFill>
                  <a:prstClr val="black"/>
                </a:solidFill>
              </a:rPr>
              <a:pPr eaLnBrk="1" hangingPunct="1"/>
              <a:t>27</a:t>
            </a:fld>
            <a:endParaRPr lang="en-US" altLang="en-US">
              <a:solidFill>
                <a:prstClr val="black"/>
              </a:solidFill>
            </a:endParaRPr>
          </a:p>
        </p:txBody>
      </p:sp>
    </p:spTree>
    <p:extLst>
      <p:ext uri="{BB962C8B-B14F-4D97-AF65-F5344CB8AC3E}">
        <p14:creationId xmlns:p14="http://schemas.microsoft.com/office/powerpoint/2010/main" val="255195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If we look at some of these behaviors, they may seem normal, right? How many texts do you send a day to your best friend or partner?  Do you wait outside of buildings for a friend or partner? Do you check someone’s FB to see where they’re at?  How do we know the difference? What are some ways a bystander might be able to tell the difference between common relationship behaviors and stalking? Some cues might include: fear, annoyance, avoiding particular places, avoiding phone calls or asking someone to walk with them to/from their car.  Someone exhibiting these behaviors might seem fixated on pictures, checking someone’s FB.  </a:t>
            </a:r>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E010274-C84A-448E-BA08-250BF52C57AA}" type="slidenum">
              <a:rPr lang="en-US" altLang="en-US">
                <a:solidFill>
                  <a:prstClr val="black"/>
                </a:solidFill>
              </a:rPr>
              <a:pPr eaLnBrk="1" hangingPunct="1"/>
              <a:t>28</a:t>
            </a:fld>
            <a:endParaRPr lang="en-US" altLang="en-US">
              <a:solidFill>
                <a:prstClr val="black"/>
              </a:solidFill>
            </a:endParaRPr>
          </a:p>
        </p:txBody>
      </p:sp>
    </p:spTree>
    <p:extLst>
      <p:ext uri="{BB962C8B-B14F-4D97-AF65-F5344CB8AC3E}">
        <p14:creationId xmlns:p14="http://schemas.microsoft.com/office/powerpoint/2010/main" val="691553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138891-9E74-49F7-BCCE-243F0017969B}" type="slidenum">
              <a:rPr lang="en-US" smtClean="0"/>
              <a:t>29</a:t>
            </a:fld>
            <a:endParaRPr lang="en-US"/>
          </a:p>
        </p:txBody>
      </p:sp>
    </p:spTree>
    <p:extLst>
      <p:ext uri="{BB962C8B-B14F-4D97-AF65-F5344CB8AC3E}">
        <p14:creationId xmlns:p14="http://schemas.microsoft.com/office/powerpoint/2010/main" val="27086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smtClean="0"/>
          </a:p>
          <a:p>
            <a:pPr eaLnBrk="1" hangingPunct="1"/>
            <a:r>
              <a:rPr lang="en-US" altLang="en-US" dirty="0" smtClean="0"/>
              <a:t>Interpersonal violence</a:t>
            </a:r>
          </a:p>
          <a:p>
            <a:pPr eaLnBrk="1" hangingPunct="1"/>
            <a:r>
              <a:rPr lang="en-US" altLang="en-US" dirty="0" smtClean="0"/>
              <a:t>Gender-based violence</a:t>
            </a:r>
          </a:p>
          <a:p>
            <a:pPr eaLnBrk="1" hangingPunct="1"/>
            <a:r>
              <a:rPr lang="en-US" altLang="en-US" dirty="0" smtClean="0"/>
              <a:t>Power-based personal violence</a:t>
            </a:r>
          </a:p>
          <a:p>
            <a:pPr eaLnBrk="1" hangingPunct="1"/>
            <a:endParaRPr lang="en-US" altLang="en-US" dirty="0" smtClean="0"/>
          </a:p>
          <a:p>
            <a:pPr eaLnBrk="1" hangingPunct="1">
              <a:spcBef>
                <a:spcPct val="0"/>
              </a:spcBef>
            </a:pPr>
            <a:r>
              <a:rPr lang="en-US" altLang="en-US" dirty="0" smtClean="0"/>
              <a:t>We’re going to talk about types of violence and what they ‘look’ like. These terms may be used interchangeably; however each one refers to a form of violence used against a person using power, control and/or intimidation to harm another. This include sexual assault, stalking and dating/partner violence and other uses of force, threat, intimidation or harassment of an individual. It may include the use of alcohol or drugs to commit these acts and can be committed by strangers, friends, acquaintances, intimate partners or others.</a:t>
            </a:r>
          </a:p>
          <a:p>
            <a:pPr eaLnBrk="1" hangingPunct="1">
              <a:spcBef>
                <a:spcPct val="0"/>
              </a:spcBef>
            </a:pPr>
            <a:endParaRPr lang="en-US" altLang="en-US" dirty="0" smtClean="0"/>
          </a:p>
          <a:p>
            <a:pPr eaLnBrk="1" hangingPunct="1">
              <a:spcBef>
                <a:spcPct val="0"/>
              </a:spcBef>
            </a:pPr>
            <a:r>
              <a:rPr lang="en-US" altLang="en-US" dirty="0" smtClean="0"/>
              <a:t>This kind of violence can happen to men or women, gay or straight, gender non-conforming, etc., and does not discriminate based on ethnicity, race or socioeconomic status. These acts can also be committed by any of the above.  That is not to discount relevant research that shows specific populations may experience this type of violence at a higher rate (e.g., women, people with disabilities, etc.).  We want to use a term that is inclusive of all who may experience these types of violent acts. </a:t>
            </a:r>
          </a:p>
          <a:p>
            <a:pPr eaLnBrk="1" hangingPunct="1">
              <a:spcBef>
                <a:spcPct val="0"/>
              </a:spcBef>
            </a:pPr>
            <a:endParaRPr lang="en-US" altLang="en-US" dirty="0" smtClean="0"/>
          </a:p>
          <a:p>
            <a:pPr eaLnBrk="1" hangingPunct="1">
              <a:spcBef>
                <a:spcPct val="0"/>
              </a:spcBef>
            </a:pPr>
            <a:r>
              <a:rPr lang="en-US" altLang="en-US" dirty="0" smtClean="0"/>
              <a:t>We will be using the term, interpersonal violence.</a:t>
            </a:r>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BEA2461-F787-41C7-A3A0-C7157FBD49E7}" type="slidenum">
              <a:rPr lang="en-US" altLang="en-US">
                <a:solidFill>
                  <a:prstClr val="black"/>
                </a:solidFill>
              </a:rPr>
              <a:pPr eaLnBrk="1" hangingPunct="1"/>
              <a:t>3</a:t>
            </a:fld>
            <a:endParaRPr lang="en-US" altLang="en-US">
              <a:solidFill>
                <a:prstClr val="black"/>
              </a:solidFill>
            </a:endParaRPr>
          </a:p>
        </p:txBody>
      </p:sp>
    </p:spTree>
    <p:extLst>
      <p:ext uri="{BB962C8B-B14F-4D97-AF65-F5344CB8AC3E}">
        <p14:creationId xmlns:p14="http://schemas.microsoft.com/office/powerpoint/2010/main" val="3821212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 we know the difference? How have you identified concerning behaviors?  How can we check-in?</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30</a:t>
            </a:fld>
            <a:endParaRPr lang="en-US"/>
          </a:p>
        </p:txBody>
      </p:sp>
    </p:spTree>
    <p:extLst>
      <p:ext uri="{BB962C8B-B14F-4D97-AF65-F5344CB8AC3E}">
        <p14:creationId xmlns:p14="http://schemas.microsoft.com/office/powerpoint/2010/main" val="3304279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Have you noticed these behaviors before?</a:t>
            </a:r>
            <a:r>
              <a:rPr lang="en-US" altLang="en-US" baseline="0" dirty="0" smtClean="0"/>
              <a:t>  What have your instincts told you?</a:t>
            </a:r>
          </a:p>
          <a:p>
            <a:endParaRPr lang="en-US" altLang="en-US" baseline="0" dirty="0" smtClean="0"/>
          </a:p>
          <a:p>
            <a:r>
              <a:rPr lang="en-US" altLang="en-US" baseline="0" dirty="0" smtClean="0"/>
              <a:t>Activity: Choose one of the interpersonal violence activities and hand out, allow participants 10-15 minutes to read the scenario and underline the concerning behaviors. Discuss.</a:t>
            </a:r>
          </a:p>
          <a:p>
            <a:endParaRPr lang="en-US" altLang="en-US" baseline="0" dirty="0" smtClean="0"/>
          </a:p>
          <a:p>
            <a:r>
              <a:rPr lang="en-US" altLang="en-US" baseline="0" dirty="0" smtClean="0"/>
              <a:t>NOTE: You may change some of the details within the scenarios to make the characters more diverse (i.e., change the gender/names of </a:t>
            </a:r>
            <a:r>
              <a:rPr lang="en-US" altLang="en-US" baseline="0" smtClean="0"/>
              <a:t>the characters).</a:t>
            </a:r>
            <a:endParaRPr lang="en-US" altLang="en-US" dirty="0"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EB4FF54-149F-4876-B3CC-264190D1C268}" type="slidenum">
              <a:rPr lang="en-US" altLang="en-US">
                <a:solidFill>
                  <a:prstClr val="black"/>
                </a:solidFill>
              </a:rPr>
              <a:pPr eaLnBrk="1" hangingPunct="1"/>
              <a:t>31</a:t>
            </a:fld>
            <a:endParaRPr lang="en-US" altLang="en-US">
              <a:solidFill>
                <a:prstClr val="black"/>
              </a:solidFill>
            </a:endParaRPr>
          </a:p>
        </p:txBody>
      </p:sp>
    </p:spTree>
    <p:extLst>
      <p:ext uri="{BB962C8B-B14F-4D97-AF65-F5344CB8AC3E}">
        <p14:creationId xmlns:p14="http://schemas.microsoft.com/office/powerpoint/2010/main" val="24264755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NZ clip, play until 4:32</a:t>
            </a:r>
          </a:p>
          <a:p>
            <a:r>
              <a:rPr lang="en-US" altLang="en-US" dirty="0" smtClean="0"/>
              <a:t/>
            </a:r>
            <a:br>
              <a:rPr lang="en-US" altLang="en-US" dirty="0" smtClean="0"/>
            </a:br>
            <a:r>
              <a:rPr lang="en-US" altLang="en-US" dirty="0" smtClean="0"/>
              <a:t>Play the first part of the clip. After the clip ask them to identify potentially high risk behaviors they see in the clip. (He seems to target her; she’s had a lot to</a:t>
            </a:r>
            <a:r>
              <a:rPr lang="en-US" altLang="en-US" baseline="0" dirty="0" smtClean="0"/>
              <a:t> drink and can’t seem to process what’s going on; he’s taking her away from everyone. – Encourage the audience to focus on the perpetrator’s behaviors.)</a:t>
            </a:r>
            <a:endParaRPr lang="en-US" altLang="en-US" dirty="0" smtClean="0"/>
          </a:p>
        </p:txBody>
      </p:sp>
      <p:sp>
        <p:nvSpPr>
          <p:cNvPr id="1290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E4BAD7-0C6D-42FF-A219-CC3786203C01}" type="slidenum">
              <a:rPr lang="en-US" altLang="en-US">
                <a:solidFill>
                  <a:prstClr val="black"/>
                </a:solidFill>
              </a:rPr>
              <a:pPr eaLnBrk="1" hangingPunct="1"/>
              <a:t>32</a:t>
            </a:fld>
            <a:endParaRPr lang="en-US" altLang="en-US">
              <a:solidFill>
                <a:prstClr val="black"/>
              </a:solidFill>
            </a:endParaRPr>
          </a:p>
        </p:txBody>
      </p:sp>
    </p:spTree>
    <p:extLst>
      <p:ext uri="{BB962C8B-B14F-4D97-AF65-F5344CB8AC3E}">
        <p14:creationId xmlns:p14="http://schemas.microsoft.com/office/powerpoint/2010/main" val="36659750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Ask the audience…</a:t>
            </a:r>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BCDAB4B-C0DA-49AE-8BE3-63C572894828}" type="slidenum">
              <a:rPr lang="en-US" altLang="en-US">
                <a:solidFill>
                  <a:prstClr val="black"/>
                </a:solidFill>
              </a:rPr>
              <a:pPr eaLnBrk="1" hangingPunct="1"/>
              <a:t>33</a:t>
            </a:fld>
            <a:endParaRPr lang="en-US" altLang="en-US">
              <a:solidFill>
                <a:prstClr val="black"/>
              </a:solidFill>
            </a:endParaRPr>
          </a:p>
        </p:txBody>
      </p:sp>
    </p:spTree>
    <p:extLst>
      <p:ext uri="{BB962C8B-B14F-4D97-AF65-F5344CB8AC3E}">
        <p14:creationId xmlns:p14="http://schemas.microsoft.com/office/powerpoint/2010/main" val="26876679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These are a couple steps to becoming a more active bystander.</a:t>
            </a:r>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2B852B9-1AB9-4252-8BD6-257A15A81726}" type="slidenum">
              <a:rPr lang="en-US" altLang="en-US">
                <a:solidFill>
                  <a:prstClr val="black"/>
                </a:solidFill>
              </a:rPr>
              <a:pPr eaLnBrk="1" hangingPunct="1"/>
              <a:t>34</a:t>
            </a:fld>
            <a:endParaRPr lang="en-US" altLang="en-US">
              <a:solidFill>
                <a:prstClr val="black"/>
              </a:solidFill>
            </a:endParaRPr>
          </a:p>
        </p:txBody>
      </p:sp>
    </p:spTree>
    <p:extLst>
      <p:ext uri="{BB962C8B-B14F-4D97-AF65-F5344CB8AC3E}">
        <p14:creationId xmlns:p14="http://schemas.microsoft.com/office/powerpoint/2010/main" val="576469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Steps to intervention:</a:t>
            </a:r>
          </a:p>
          <a:p>
            <a:pPr lvl="1" eaLnBrk="1" hangingPunct="1">
              <a:spcBef>
                <a:spcPct val="0"/>
              </a:spcBef>
            </a:pPr>
            <a:r>
              <a:rPr lang="en-US" altLang="en-US" dirty="0" smtClean="0"/>
              <a:t>Recognize: notice the event as something that falls along the continuum of behaviors that lead to violence</a:t>
            </a:r>
          </a:p>
          <a:p>
            <a:pPr lvl="1" eaLnBrk="1" hangingPunct="1">
              <a:spcBef>
                <a:spcPct val="0"/>
              </a:spcBef>
            </a:pPr>
            <a:r>
              <a:rPr lang="en-US" altLang="en-US" dirty="0" smtClean="0"/>
              <a:t>Consider whether the situation demands action</a:t>
            </a:r>
          </a:p>
          <a:p>
            <a:pPr lvl="1" eaLnBrk="1" hangingPunct="1">
              <a:spcBef>
                <a:spcPct val="0"/>
              </a:spcBef>
            </a:pPr>
            <a:r>
              <a:rPr lang="en-US" altLang="en-US" dirty="0" smtClean="0"/>
              <a:t>Decide whether there’s a responsibility to act</a:t>
            </a:r>
          </a:p>
          <a:p>
            <a:pPr lvl="1" eaLnBrk="1" hangingPunct="1">
              <a:spcBef>
                <a:spcPct val="0"/>
              </a:spcBef>
            </a:pPr>
            <a:r>
              <a:rPr lang="en-US" altLang="en-US" dirty="0" smtClean="0"/>
              <a:t>Choose the form of assistance/action</a:t>
            </a:r>
          </a:p>
          <a:p>
            <a:pPr lvl="1" eaLnBrk="1" hangingPunct="1">
              <a:spcBef>
                <a:spcPct val="0"/>
              </a:spcBef>
            </a:pPr>
            <a:r>
              <a:rPr lang="en-US" altLang="en-US" dirty="0" smtClean="0"/>
              <a:t>Determine how to implement the choice safely</a:t>
            </a:r>
          </a:p>
          <a:p>
            <a:pPr eaLnBrk="1" hangingPunct="1">
              <a:spcBef>
                <a:spcPct val="0"/>
              </a:spcBef>
            </a:pPr>
            <a:endParaRPr lang="en-US" altLang="en-US" dirty="0" smtClean="0"/>
          </a:p>
          <a:p>
            <a:pPr eaLnBrk="1" hangingPunct="1">
              <a:spcBef>
                <a:spcPct val="0"/>
              </a:spcBef>
            </a:pPr>
            <a:r>
              <a:rPr lang="en-US" altLang="en-US" dirty="0" smtClean="0"/>
              <a:t>All 5 of these steps must occur if help is to be given. Failure at any one of the steps will result in no help. We will discuss the barriers to helping, then review strategies to overcome these challenges. </a:t>
            </a:r>
          </a:p>
          <a:p>
            <a:pPr eaLnBrk="1" hangingPunct="1">
              <a:spcBef>
                <a:spcPct val="0"/>
              </a:spcBef>
            </a:pPr>
            <a:endParaRPr lang="en-US" altLang="en-US" dirty="0" smtClean="0"/>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D608D4B-769C-4232-93FE-3226BD66C853}" type="slidenum">
              <a:rPr lang="en-US" altLang="en-US">
                <a:solidFill>
                  <a:prstClr val="black"/>
                </a:solidFill>
              </a:rPr>
              <a:pPr eaLnBrk="1" hangingPunct="1"/>
              <a:t>35</a:t>
            </a:fld>
            <a:endParaRPr lang="en-US" altLang="en-US">
              <a:solidFill>
                <a:prstClr val="black"/>
              </a:solidFill>
            </a:endParaRPr>
          </a:p>
        </p:txBody>
      </p:sp>
    </p:spTree>
    <p:extLst>
      <p:ext uri="{BB962C8B-B14F-4D97-AF65-F5344CB8AC3E}">
        <p14:creationId xmlns:p14="http://schemas.microsoft.com/office/powerpoint/2010/main" val="11139967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What we know so far:</a:t>
            </a:r>
          </a:p>
          <a:p>
            <a:pPr marL="228600" indent="-228600">
              <a:buFontTx/>
              <a:buAutoNum type="arabicPeriod"/>
              <a:defRPr/>
            </a:pPr>
            <a:r>
              <a:rPr lang="en-US" dirty="0" smtClean="0"/>
              <a:t>Bystanders have an important role to play in reducing violence.</a:t>
            </a:r>
          </a:p>
          <a:p>
            <a:pPr marL="228600" indent="-228600">
              <a:buFontTx/>
              <a:buAutoNum type="arabicPeriod"/>
              <a:defRPr/>
            </a:pPr>
            <a:r>
              <a:rPr lang="en-US" dirty="0" smtClean="0"/>
              <a:t>How to recognize behaviors that could potentially lea to a high risk situation</a:t>
            </a:r>
          </a:p>
          <a:p>
            <a:pPr marL="228600" indent="-228600">
              <a:buFontTx/>
              <a:buAutoNum type="arabicPeriod"/>
              <a:defRPr/>
            </a:pPr>
            <a:r>
              <a:rPr lang="en-US" dirty="0" smtClean="0"/>
              <a:t>We need to increase the number of actions we take to reduce violence</a:t>
            </a:r>
          </a:p>
          <a:p>
            <a:pPr marL="228600" indent="-228600">
              <a:buFontTx/>
              <a:buAutoNum type="arabicPeriod"/>
              <a:defRPr/>
            </a:pPr>
            <a:endParaRPr lang="en-US" dirty="0" smtClean="0"/>
          </a:p>
          <a:p>
            <a:pPr marL="228600" indent="-228600">
              <a:defRPr/>
            </a:pPr>
            <a:r>
              <a:rPr lang="en-US" dirty="0" smtClean="0"/>
              <a:t>Let’s take an honest look at ourselves and what has kept us from acting for so long. We’re good people who want to do the right thing – yet there is often something that keeps us silent, even when our gut is telling us to do something.  We need to identify our obstacles and learn to work around them.</a:t>
            </a:r>
          </a:p>
          <a:p>
            <a:pPr marL="228600" indent="-228600">
              <a:defRPr/>
            </a:pPr>
            <a:endParaRPr lang="en-US" dirty="0" smtClean="0"/>
          </a:p>
          <a:p>
            <a:pPr marL="228600" indent="-228600">
              <a:defRPr/>
            </a:pPr>
            <a:r>
              <a:rPr lang="en-US" dirty="0" smtClean="0"/>
              <a:t>We all have walked away from situations, or failed to ‘check things out’ when our gut has alerted us to something concerning. Even after today we still won’t be perfect.  Today is about making progress – about trying to do better and increasing the number of times we do respond. The first step is understanding obstacles that trip us up along the way.</a:t>
            </a:r>
            <a:endParaRPr lang="en-US" dirty="0"/>
          </a:p>
        </p:txBody>
      </p:sp>
      <p:sp>
        <p:nvSpPr>
          <p:cNvPr id="133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EF67DCA-A4C9-420C-886C-185EB44B0A50}" type="slidenum">
              <a:rPr lang="en-US" altLang="en-US">
                <a:solidFill>
                  <a:prstClr val="black"/>
                </a:solidFill>
              </a:rPr>
              <a:pPr eaLnBrk="1" hangingPunct="1"/>
              <a:t>36</a:t>
            </a:fld>
            <a:endParaRPr lang="en-US" altLang="en-US">
              <a:solidFill>
                <a:prstClr val="black"/>
              </a:solidFill>
            </a:endParaRPr>
          </a:p>
        </p:txBody>
      </p:sp>
    </p:spTree>
    <p:extLst>
      <p:ext uri="{BB962C8B-B14F-4D97-AF65-F5344CB8AC3E}">
        <p14:creationId xmlns:p14="http://schemas.microsoft.com/office/powerpoint/2010/main" val="2510390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We are more likely to help if we are by ourselves; increasingly less likely to help with more people around because responsibility literally diffuses.</a:t>
            </a:r>
          </a:p>
          <a:p>
            <a:pPr eaLnBrk="1" hangingPunct="1">
              <a:spcBef>
                <a:spcPct val="0"/>
              </a:spcBef>
            </a:pPr>
            <a:endParaRPr lang="en-US" altLang="en-US" dirty="0" smtClean="0"/>
          </a:p>
          <a:p>
            <a:pPr eaLnBrk="1" hangingPunct="1">
              <a:spcBef>
                <a:spcPct val="0"/>
              </a:spcBef>
            </a:pPr>
            <a:r>
              <a:rPr lang="en-US" altLang="en-US" dirty="0" smtClean="0"/>
              <a:t>Ex: If I am walking and I suddenly collapse, I am very likely to get help if just one person is around. However, if I suddenly collapse and there are many people around, I am actually less likely to get help. Not because no one cares and is heartless, but because everyone assumes someone else will take care of it.</a:t>
            </a:r>
          </a:p>
          <a:p>
            <a:pPr eaLnBrk="1" hangingPunct="1">
              <a:spcBef>
                <a:spcPct val="0"/>
              </a:spcBef>
            </a:pPr>
            <a:endParaRPr lang="en-US" altLang="en-US" dirty="0" smtClean="0"/>
          </a:p>
          <a:p>
            <a:pPr eaLnBrk="1" hangingPunct="1">
              <a:spcBef>
                <a:spcPct val="0"/>
              </a:spcBef>
            </a:pPr>
            <a:r>
              <a:rPr lang="en-US" altLang="en-US" dirty="0" smtClean="0"/>
              <a:t>Examples? (Optional</a:t>
            </a:r>
            <a:r>
              <a:rPr lang="en-US" altLang="en-US" baseline="0" dirty="0" smtClean="0"/>
              <a:t> clip: https://www.youtube.com/watch?v=zRyNZwkpy5Y) </a:t>
            </a:r>
            <a:endParaRPr lang="en-US" altLang="en-US" dirty="0" smtClean="0"/>
          </a:p>
          <a:p>
            <a:pPr eaLnBrk="1" hangingPunct="1">
              <a:spcBef>
                <a:spcPct val="0"/>
              </a:spcBef>
            </a:pPr>
            <a:endParaRPr lang="en-US" altLang="en-US" dirty="0" smtClean="0"/>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EFB8D0F-97D7-433B-BF71-58742D3A329C}" type="slidenum">
              <a:rPr lang="en-US" altLang="en-US">
                <a:solidFill>
                  <a:prstClr val="black"/>
                </a:solidFill>
              </a:rPr>
              <a:pPr eaLnBrk="1" hangingPunct="1"/>
              <a:t>37</a:t>
            </a:fld>
            <a:endParaRPr lang="en-US" altLang="en-US">
              <a:solidFill>
                <a:prstClr val="black"/>
              </a:solidFill>
            </a:endParaRPr>
          </a:p>
        </p:txBody>
      </p:sp>
    </p:spTree>
    <p:extLst>
      <p:ext uri="{BB962C8B-B14F-4D97-AF65-F5344CB8AC3E}">
        <p14:creationId xmlns:p14="http://schemas.microsoft.com/office/powerpoint/2010/main" val="2272343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Risk of embarrassment if the situation turns out not to be an emergency, if I do something wrong.</a:t>
            </a:r>
          </a:p>
          <a:p>
            <a:pPr eaLnBrk="1" hangingPunct="1">
              <a:spcBef>
                <a:spcPct val="0"/>
              </a:spcBef>
            </a:pPr>
            <a:r>
              <a:rPr lang="en-US" altLang="en-US" dirty="0" smtClean="0"/>
              <a:t>Ex: What if you see two individuals that appear to be having a very heated argument. One person is saying terrible things and the other is cowering. You intervene, but find out it was actually lines from a script they’re practicing. Or, what if you intervene, but in your first attempt, it gets awkward and doesn’t go well? You check in with them, but they dismiss you and continue on with their dialogue? </a:t>
            </a:r>
          </a:p>
          <a:p>
            <a:pPr eaLnBrk="1" hangingPunct="1">
              <a:spcBef>
                <a:spcPct val="0"/>
              </a:spcBef>
            </a:pPr>
            <a:endParaRPr lang="en-US" altLang="en-US" dirty="0" smtClean="0"/>
          </a:p>
          <a:p>
            <a:pPr eaLnBrk="1" hangingPunct="1">
              <a:spcBef>
                <a:spcPct val="0"/>
              </a:spcBef>
            </a:pPr>
            <a:r>
              <a:rPr lang="en-US" altLang="en-US" dirty="0" smtClean="0"/>
              <a:t>Evaluation apprehension tells us that the fear of getting embarrassed can dramatically decrease the chance you’ll do anything.</a:t>
            </a:r>
          </a:p>
          <a:p>
            <a:pPr eaLnBrk="1" hangingPunct="1">
              <a:spcBef>
                <a:spcPct val="0"/>
              </a:spcBef>
            </a:pPr>
            <a:endParaRPr lang="en-US" altLang="en-US" dirty="0" smtClean="0"/>
          </a:p>
          <a:p>
            <a:pPr eaLnBrk="1" hangingPunct="1">
              <a:spcBef>
                <a:spcPct val="0"/>
              </a:spcBef>
            </a:pPr>
            <a:r>
              <a:rPr lang="en-US" altLang="en-US" dirty="0" smtClean="0"/>
              <a:t>Examples?</a:t>
            </a:r>
          </a:p>
        </p:txBody>
      </p:sp>
      <p:sp>
        <p:nvSpPr>
          <p:cNvPr id="135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25CD30-B206-4E2C-8FDC-28CAFD1DD91B}" type="slidenum">
              <a:rPr lang="en-US" altLang="en-US">
                <a:solidFill>
                  <a:prstClr val="black"/>
                </a:solidFill>
              </a:rPr>
              <a:pPr eaLnBrk="1" hangingPunct="1"/>
              <a:t>38</a:t>
            </a:fld>
            <a:endParaRPr lang="en-US" altLang="en-US">
              <a:solidFill>
                <a:prstClr val="black"/>
              </a:solidFill>
            </a:endParaRPr>
          </a:p>
        </p:txBody>
      </p:sp>
    </p:spTree>
    <p:extLst>
      <p:ext uri="{BB962C8B-B14F-4D97-AF65-F5344CB8AC3E}">
        <p14:creationId xmlns:p14="http://schemas.microsoft.com/office/powerpoint/2010/main" val="20109051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altLang="en-US" dirty="0" smtClean="0"/>
              <a:t>If we’re not sure if the situation is an emergency, we look around to others and see how they are responding. If they aren’t, we don’t. </a:t>
            </a:r>
          </a:p>
          <a:p>
            <a:pPr marL="0" marR="0" indent="0" algn="l" defTabSz="914400" rtl="0" eaLnBrk="1" fontAlgn="auto" latinLnBrk="0" hangingPunct="1">
              <a:lnSpc>
                <a:spcPct val="100000"/>
              </a:lnSpc>
              <a:spcBef>
                <a:spcPct val="0"/>
              </a:spcBef>
              <a:spcAft>
                <a:spcPts val="0"/>
              </a:spcAft>
              <a:buClrTx/>
              <a:buSzTx/>
              <a:buFontTx/>
              <a:buNone/>
              <a:tabLst/>
              <a:defRPr/>
            </a:pPr>
            <a:r>
              <a:rPr lang="en-US" altLang="en-US" dirty="0" smtClean="0"/>
              <a:t>Can show</a:t>
            </a:r>
            <a:r>
              <a:rPr lang="en-US" altLang="en-US" baseline="0" dirty="0" smtClean="0"/>
              <a:t> video. Google ‘diffusion of responsibility, smoke filled room video.’ http://www.youtube.com/watch?v=KE5YwN4NW5o  </a:t>
            </a:r>
            <a:endParaRPr lang="en-US" altLang="en-US" dirty="0" smtClean="0"/>
          </a:p>
          <a:p>
            <a:pPr eaLnBrk="1" hangingPunct="1">
              <a:spcBef>
                <a:spcPct val="0"/>
              </a:spcBef>
            </a:pPr>
            <a:endParaRPr lang="en-US" altLang="en-US" dirty="0" smtClean="0"/>
          </a:p>
          <a:p>
            <a:pPr eaLnBrk="1" hangingPunct="1">
              <a:spcBef>
                <a:spcPct val="0"/>
              </a:spcBef>
            </a:pPr>
            <a:endParaRPr lang="en-US" altLang="en-US" dirty="0" smtClean="0"/>
          </a:p>
          <a:p>
            <a:pPr eaLnBrk="1" hangingPunct="1">
              <a:spcBef>
                <a:spcPct val="0"/>
              </a:spcBef>
            </a:pPr>
            <a:r>
              <a:rPr lang="en-US" altLang="en-US" dirty="0" smtClean="0"/>
              <a:t>Examples?</a:t>
            </a:r>
          </a:p>
          <a:p>
            <a:pPr eaLnBrk="1" hangingPunct="1">
              <a:spcBef>
                <a:spcPct val="0"/>
              </a:spcBef>
            </a:pPr>
            <a:endParaRPr lang="en-US" altLang="en-US" dirty="0"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31F5A36-A176-400F-BB45-035CF8B4CFE9}" type="slidenum">
              <a:rPr lang="en-US" altLang="en-US">
                <a:solidFill>
                  <a:prstClr val="black"/>
                </a:solidFill>
              </a:rPr>
              <a:pPr eaLnBrk="1" hangingPunct="1"/>
              <a:t>39</a:t>
            </a:fld>
            <a:endParaRPr lang="en-US" altLang="en-US">
              <a:solidFill>
                <a:prstClr val="black"/>
              </a:solidFill>
            </a:endParaRPr>
          </a:p>
        </p:txBody>
      </p:sp>
    </p:spTree>
    <p:extLst>
      <p:ext uri="{BB962C8B-B14F-4D97-AF65-F5344CB8AC3E}">
        <p14:creationId xmlns:p14="http://schemas.microsoft.com/office/powerpoint/2010/main" val="501404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Sexual violence includes all sexual contact that lacks consent. These acts may include touching or vaginal/oral/anal penetration, and may be referred to as sexual assault or rape.  WV laws refer to these acts as sexual assault (when penetration is involved) and sexual abuse. Sexual violence does not only happen within or outside of intimate relationships. </a:t>
            </a:r>
          </a:p>
          <a:p>
            <a:endParaRPr lang="en-US" altLang="en-US" smtClean="0"/>
          </a:p>
          <a:p>
            <a:r>
              <a:rPr lang="en-US" altLang="en-US" smtClean="0"/>
              <a:t>What does consent look like? [Next slide.]</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9202A62-CDF5-4E47-9A27-966D65F01261}" type="slidenum">
              <a:rPr lang="en-US" altLang="en-US">
                <a:solidFill>
                  <a:prstClr val="black"/>
                </a:solidFill>
              </a:rPr>
              <a:pPr eaLnBrk="1" hangingPunct="1"/>
              <a:t>4</a:t>
            </a:fld>
            <a:endParaRPr lang="en-US" altLang="en-US">
              <a:solidFill>
                <a:prstClr val="black"/>
              </a:solidFill>
            </a:endParaRPr>
          </a:p>
        </p:txBody>
      </p:sp>
    </p:spTree>
    <p:extLst>
      <p:ext uri="{BB962C8B-B14F-4D97-AF65-F5344CB8AC3E}">
        <p14:creationId xmlns:p14="http://schemas.microsoft.com/office/powerpoint/2010/main" val="8596036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We’re less likely to help if we perceive the person to be responsible for his/her own misfortune. </a:t>
            </a:r>
          </a:p>
          <a:p>
            <a:pPr eaLnBrk="1" hangingPunct="1">
              <a:spcBef>
                <a:spcPct val="0"/>
              </a:spcBef>
            </a:pPr>
            <a:endParaRPr lang="en-US" altLang="en-US" dirty="0" smtClean="0"/>
          </a:p>
          <a:p>
            <a:pPr eaLnBrk="1" hangingPunct="1">
              <a:spcBef>
                <a:spcPct val="0"/>
              </a:spcBef>
            </a:pPr>
            <a:r>
              <a:rPr lang="en-US" altLang="en-US" dirty="0" smtClean="0"/>
              <a:t>Ex: An individual collapses on a subway. The man who collapsed was either carrying a cane and appeared ill or held a bottle and smelled of liquor. Bystanders were more likely to help the sick man than the drunk. One interpretation of this finding is that the drunk received less help because he was seen as responsible for his misfortune. (</a:t>
            </a:r>
            <a:r>
              <a:rPr lang="en-US" altLang="en-US" dirty="0" err="1" smtClean="0"/>
              <a:t>Piliavin</a:t>
            </a:r>
            <a:r>
              <a:rPr lang="en-US" altLang="en-US" dirty="0" smtClean="0"/>
              <a:t>, Rodin, and </a:t>
            </a:r>
            <a:r>
              <a:rPr lang="en-US" altLang="en-US" dirty="0" err="1" smtClean="0"/>
              <a:t>Piliavin</a:t>
            </a:r>
            <a:r>
              <a:rPr lang="en-US" altLang="en-US" dirty="0" smtClean="0"/>
              <a:t>, 1969)</a:t>
            </a:r>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58A609-706F-45D4-A2F0-D6ACE1DB6732}" type="slidenum">
              <a:rPr lang="en-US" altLang="en-US">
                <a:solidFill>
                  <a:prstClr val="black"/>
                </a:solidFill>
              </a:rPr>
              <a:pPr eaLnBrk="1" hangingPunct="1"/>
              <a:t>40</a:t>
            </a:fld>
            <a:endParaRPr lang="en-US" altLang="en-US">
              <a:solidFill>
                <a:prstClr val="black"/>
              </a:solidFill>
            </a:endParaRPr>
          </a:p>
        </p:txBody>
      </p:sp>
    </p:spTree>
    <p:extLst>
      <p:ext uri="{BB962C8B-B14F-4D97-AF65-F5344CB8AC3E}">
        <p14:creationId xmlns:p14="http://schemas.microsoft.com/office/powerpoint/2010/main" val="3224714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EX: Milgram experiment</a:t>
            </a:r>
          </a:p>
          <a:p>
            <a:endParaRPr lang="en-US" altLang="en-US" dirty="0" smtClean="0"/>
          </a:p>
          <a:p>
            <a:r>
              <a:rPr lang="en-US" altLang="en-US" dirty="0" smtClean="0"/>
              <a:t>Helping model: if we see someone else modeling a helping behavior, we’re more likely to help ourselves. Put another way, if others see us step up and do something, they are more likely to do something themselves.</a:t>
            </a:r>
          </a:p>
          <a:p>
            <a:endParaRPr lang="en-US" altLang="en-US" dirty="0" smtClean="0"/>
          </a:p>
          <a:p>
            <a:r>
              <a:rPr lang="en-US" altLang="en-US" dirty="0" smtClean="0"/>
              <a:t>[Activity: ask participants to name and describe a bystander dynamic we just reviewed. Allow as many people to answer until you have covered all of the dynamics reviewed. Take the first person to raise their hand. Give a ‘prize’ if possible.]</a:t>
            </a:r>
          </a:p>
        </p:txBody>
      </p:sp>
      <p:sp>
        <p:nvSpPr>
          <p:cNvPr id="139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7B54173-DBD8-4063-A071-08D3DA18F62D}" type="slidenum">
              <a:rPr lang="en-US" altLang="en-US">
                <a:solidFill>
                  <a:prstClr val="black"/>
                </a:solidFill>
              </a:rPr>
              <a:pPr eaLnBrk="1" hangingPunct="1"/>
              <a:t>41</a:t>
            </a:fld>
            <a:endParaRPr lang="en-US" altLang="en-US">
              <a:solidFill>
                <a:prstClr val="black"/>
              </a:solidFill>
            </a:endParaRPr>
          </a:p>
        </p:txBody>
      </p:sp>
    </p:spTree>
    <p:extLst>
      <p:ext uri="{BB962C8B-B14F-4D97-AF65-F5344CB8AC3E}">
        <p14:creationId xmlns:p14="http://schemas.microsoft.com/office/powerpoint/2010/main" val="4178438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[Provide an example of a time you failed to do something or did something you regretted because of peer influence.]</a:t>
            </a:r>
          </a:p>
          <a:p>
            <a:endParaRPr lang="en-US" altLang="en-US" smtClean="0"/>
          </a:p>
          <a:p>
            <a:r>
              <a:rPr lang="en-US" altLang="en-US" smtClean="0"/>
              <a:t>Examples?</a:t>
            </a:r>
          </a:p>
        </p:txBody>
      </p:sp>
      <p:sp>
        <p:nvSpPr>
          <p:cNvPr id="140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F93DB1D-E2B3-40C8-A605-BEB20DB1941A}" type="slidenum">
              <a:rPr lang="en-US" altLang="en-US">
                <a:solidFill>
                  <a:prstClr val="black"/>
                </a:solidFill>
              </a:rPr>
              <a:pPr eaLnBrk="1" hangingPunct="1"/>
              <a:t>42</a:t>
            </a:fld>
            <a:endParaRPr lang="en-US" altLang="en-US">
              <a:solidFill>
                <a:prstClr val="black"/>
              </a:solidFill>
            </a:endParaRPr>
          </a:p>
        </p:txBody>
      </p:sp>
    </p:spTree>
    <p:extLst>
      <p:ext uri="{BB962C8B-B14F-4D97-AF65-F5344CB8AC3E}">
        <p14:creationId xmlns:p14="http://schemas.microsoft.com/office/powerpoint/2010/main" val="34480408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The last obstacle we’ll discuss is personal obstacles. These are the private thoughts and feeling that are running through us when we are faced with concerning behaviors or his risk situations. These might be parts of our personality or include messages from our culture that we’ve accepted.</a:t>
            </a:r>
          </a:p>
          <a:p>
            <a:endParaRPr lang="en-US" altLang="en-US" dirty="0" smtClean="0"/>
          </a:p>
          <a:p>
            <a:r>
              <a:rPr lang="en-US" altLang="en-US" dirty="0" smtClean="0"/>
              <a:t>These might include: [review slide]</a:t>
            </a:r>
          </a:p>
          <a:p>
            <a:endParaRPr lang="en-US" altLang="en-US" dirty="0" smtClean="0"/>
          </a:p>
          <a:p>
            <a:r>
              <a:rPr lang="en-US" altLang="en-US" dirty="0" smtClean="0"/>
              <a:t>[Use several examples here, if possible.)</a:t>
            </a:r>
          </a:p>
          <a:p>
            <a:endParaRPr lang="en-US" altLang="en-US" dirty="0" smtClean="0"/>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9765AC3-76DC-4098-991F-59482D28F810}" type="slidenum">
              <a:rPr lang="en-US" altLang="en-US">
                <a:solidFill>
                  <a:prstClr val="black"/>
                </a:solidFill>
              </a:rPr>
              <a:pPr eaLnBrk="1" hangingPunct="1"/>
              <a:t>43</a:t>
            </a:fld>
            <a:endParaRPr lang="en-US" altLang="en-US">
              <a:solidFill>
                <a:prstClr val="black"/>
              </a:solidFill>
            </a:endParaRPr>
          </a:p>
        </p:txBody>
      </p:sp>
    </p:spTree>
    <p:extLst>
      <p:ext uri="{BB962C8B-B14F-4D97-AF65-F5344CB8AC3E}">
        <p14:creationId xmlns:p14="http://schemas.microsoft.com/office/powerpoint/2010/main" val="1838901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Participants</a:t>
            </a:r>
            <a:r>
              <a:rPr lang="en-US" baseline="0" dirty="0" smtClean="0"/>
              <a:t> need not answer aloud, but encourage them to take an honest look at themselves, their personal obstacles, and spend the next part of the day identifying solutions that could work for them.</a:t>
            </a:r>
          </a:p>
          <a:p>
            <a:r>
              <a:rPr lang="en-US" baseline="0" dirty="0" smtClean="0"/>
              <a:t>(This is usually a good time to </a:t>
            </a:r>
            <a:r>
              <a:rPr lang="en-US" baseline="0" smtClean="0"/>
              <a:t>break.)</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44</a:t>
            </a:fld>
            <a:endParaRPr lang="en-US"/>
          </a:p>
        </p:txBody>
      </p:sp>
    </p:spTree>
    <p:extLst>
      <p:ext uri="{BB962C8B-B14F-4D97-AF65-F5344CB8AC3E}">
        <p14:creationId xmlns:p14="http://schemas.microsoft.com/office/powerpoint/2010/main" val="13433684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143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ADF885-AF1A-422E-97E2-BC647733A8EE}" type="slidenum">
              <a:rPr lang="en-US" altLang="en-US">
                <a:solidFill>
                  <a:prstClr val="black"/>
                </a:solidFill>
              </a:rPr>
              <a:pPr eaLnBrk="1" hangingPunct="1"/>
              <a:t>45</a:t>
            </a:fld>
            <a:endParaRPr lang="en-US" altLang="en-US">
              <a:solidFill>
                <a:prstClr val="black"/>
              </a:solidFill>
            </a:endParaRPr>
          </a:p>
        </p:txBody>
      </p:sp>
    </p:spTree>
    <p:extLst>
      <p:ext uri="{BB962C8B-B14F-4D97-AF65-F5344CB8AC3E}">
        <p14:creationId xmlns:p14="http://schemas.microsoft.com/office/powerpoint/2010/main" val="8210491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a:p>
            <a:r>
              <a:rPr lang="en-US" altLang="en-US" dirty="0" smtClean="0"/>
              <a:t>The Green Dot Program has made finding solutions a little easier to getting around our individual obstacles.  They use the 3 Ds for responding.  These include direct, distract and delegate. </a:t>
            </a:r>
          </a:p>
          <a:p>
            <a:endParaRPr lang="en-US" altLang="en-US" dirty="0" smtClean="0"/>
          </a:p>
          <a:p>
            <a:r>
              <a:rPr lang="en-US" altLang="en-US" dirty="0" smtClean="0"/>
              <a:t>Direct: This approach just means you are directly interacting with the people involved in the situation and addressing that you are concerned. It may be a confrontation “Hey – what are you doing?”, or it may just be checking in with a friend, “Are you OK?”.</a:t>
            </a:r>
          </a:p>
          <a:p>
            <a:endParaRPr lang="en-US" altLang="en-US" dirty="0" smtClean="0"/>
          </a:p>
          <a:p>
            <a:r>
              <a:rPr lang="en-US" altLang="en-US" dirty="0" smtClean="0"/>
              <a:t>Distract: This approach’s focus is diversion. If you see a situation and can think of a way to divert the attention of the people in the situation, distract is the perfect option. Sometimes all a situation needs to diffuse is a little diversion.</a:t>
            </a:r>
          </a:p>
          <a:p>
            <a:endParaRPr lang="en-US" altLang="en-US" dirty="0" smtClean="0"/>
          </a:p>
          <a:p>
            <a:r>
              <a:rPr lang="en-US" altLang="en-US" dirty="0" smtClean="0"/>
              <a:t>Delegate: When you recognize a potentially high risk situation and you may be uncomfortable saying something yourself or you feel like someone else is better suited to handle it (i.e., a friend, police, bartender), delegate is a solid option. Here you are asking someone else to help in the situation. The action is just as big if you get someone else to do it. It also has the additional benefit of making someone else aware of what is going on and that something needs to be done. There is the additional benefit of you providing a helping model and normalizing intervening.  </a:t>
            </a:r>
          </a:p>
          <a:p>
            <a:endParaRPr lang="en-US" altLang="en-US" dirty="0" smtClean="0"/>
          </a:p>
          <a:p>
            <a:endParaRPr lang="en-US" altLang="en-US" dirty="0" smtClean="0"/>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79A2CD-C8F4-471D-AF88-D0519ECDB436}" type="slidenum">
              <a:rPr lang="en-US" altLang="en-US">
                <a:solidFill>
                  <a:prstClr val="black"/>
                </a:solidFill>
              </a:rPr>
              <a:pPr eaLnBrk="1" hangingPunct="1"/>
              <a:t>46</a:t>
            </a:fld>
            <a:endParaRPr lang="en-US" altLang="en-US">
              <a:solidFill>
                <a:prstClr val="black"/>
              </a:solidFill>
            </a:endParaRPr>
          </a:p>
        </p:txBody>
      </p:sp>
    </p:spTree>
    <p:extLst>
      <p:ext uri="{BB962C8B-B14F-4D97-AF65-F5344CB8AC3E}">
        <p14:creationId xmlns:p14="http://schemas.microsoft.com/office/powerpoint/2010/main" val="13648882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a:p>
            <a:r>
              <a:rPr lang="en-US" altLang="en-US" dirty="0" smtClean="0"/>
              <a:t>The Green Dot Program has made finding solutions a little easier to getting around our individual obstacles.  They use the 3 Ds for responding.  These include direct, distract and delegate. </a:t>
            </a:r>
          </a:p>
          <a:p>
            <a:endParaRPr lang="en-US" altLang="en-US" dirty="0" smtClean="0"/>
          </a:p>
          <a:p>
            <a:r>
              <a:rPr lang="en-US" altLang="en-US" dirty="0" smtClean="0"/>
              <a:t>Direct: This approach just means you are directly interacting with the people involved in the situation and addressing that you are concerned. It may be a confrontation “Hey – what are you doing?”, or it may just be checking in with a friend, “Are you OK?”.</a:t>
            </a:r>
          </a:p>
          <a:p>
            <a:endParaRPr lang="en-US" altLang="en-US" dirty="0" smtClean="0"/>
          </a:p>
          <a:p>
            <a:r>
              <a:rPr lang="en-US" altLang="en-US" dirty="0" smtClean="0"/>
              <a:t>Distract: This approach’s focus is diversion. If you see a situation and can think of a way to divert the attention of the people in the situation, distract is the perfect option. Sometimes all a situation needs to diffuse is a little diversion.</a:t>
            </a:r>
          </a:p>
          <a:p>
            <a:endParaRPr lang="en-US" altLang="en-US" dirty="0" smtClean="0"/>
          </a:p>
          <a:p>
            <a:r>
              <a:rPr lang="en-US" altLang="en-US" dirty="0" smtClean="0"/>
              <a:t>Delegate: When you recognize a potentially high risk situation and you may be uncomfortable saying something yourself or you feel like someone else is better suited to handle it (i.e., a friend, police, bartender), delegate is a solid option. Here you are asking someone else to help in the situation. The action is just as big if you get someone else to do it. It also has the additional benefit of making someone else aware of what is going on and that something needs to be done. There is the additional benefit of you providing a helping model and normalizing intervening.  </a:t>
            </a:r>
          </a:p>
          <a:p>
            <a:endParaRPr lang="en-US" altLang="en-US" dirty="0" smtClean="0"/>
          </a:p>
          <a:p>
            <a:endParaRPr lang="en-US" altLang="en-US" dirty="0" smtClean="0"/>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79A2CD-C8F4-471D-AF88-D0519ECDB436}" type="slidenum">
              <a:rPr lang="en-US" altLang="en-US">
                <a:solidFill>
                  <a:prstClr val="black"/>
                </a:solidFill>
              </a:rPr>
              <a:pPr eaLnBrk="1" hangingPunct="1"/>
              <a:t>47</a:t>
            </a:fld>
            <a:endParaRPr lang="en-US" altLang="en-US">
              <a:solidFill>
                <a:prstClr val="black"/>
              </a:solidFill>
            </a:endParaRPr>
          </a:p>
        </p:txBody>
      </p:sp>
    </p:spTree>
    <p:extLst>
      <p:ext uri="{BB962C8B-B14F-4D97-AF65-F5344CB8AC3E}">
        <p14:creationId xmlns:p14="http://schemas.microsoft.com/office/powerpoint/2010/main" val="6237819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Put</a:t>
            </a:r>
            <a:r>
              <a:rPr lang="en-US" altLang="en-US" baseline="0" dirty="0" smtClean="0"/>
              <a:t> chart paper around the room and number 1, 2, 3, 4. Ask the questions on the next few slides and ask participants to go to the number they choose. Then, discuss why they chose their response, which personal barriers they had to work around, and if it is direct, distract or delegate. </a:t>
            </a:r>
          </a:p>
          <a:p>
            <a:endParaRPr lang="en-US" altLang="en-US" baseline="0" dirty="0" smtClean="0"/>
          </a:p>
          <a:p>
            <a:endParaRPr lang="en-US" altLang="en-US" baseline="0" dirty="0" smtClean="0"/>
          </a:p>
          <a:p>
            <a:endParaRPr lang="en-US" altLang="en-US" dirty="0"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36836759-30EB-4421-B40A-3B6C0589666A}" type="slidenum">
              <a:rPr lang="en-US" altLang="en-US"/>
              <a:pPr/>
              <a:t>48</a:t>
            </a:fld>
            <a:endParaRPr lang="en-US" altLang="en-US"/>
          </a:p>
        </p:txBody>
      </p:sp>
    </p:spTree>
    <p:extLst>
      <p:ext uri="{BB962C8B-B14F-4D97-AF65-F5344CB8AC3E}">
        <p14:creationId xmlns:p14="http://schemas.microsoft.com/office/powerpoint/2010/main" val="17002304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D67F7FC-EE3F-4BFF-8662-1EBAA2661ED0}" type="slidenum">
              <a:rPr lang="en-US" altLang="en-US"/>
              <a:pPr/>
              <a:t>49</a:t>
            </a:fld>
            <a:endParaRPr lang="en-US" altLang="en-US"/>
          </a:p>
        </p:txBody>
      </p:sp>
    </p:spTree>
    <p:extLst>
      <p:ext uri="{BB962C8B-B14F-4D97-AF65-F5344CB8AC3E}">
        <p14:creationId xmlns:p14="http://schemas.microsoft.com/office/powerpoint/2010/main" val="995903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latin typeface="Arial" pitchFamily="34" charset="0"/>
              </a:rPr>
              <a:t>It is the responsibility of the person initiating a sex act to obtain clear consent.</a:t>
            </a:r>
          </a:p>
          <a:p>
            <a:r>
              <a:rPr lang="en-US" altLang="en-US" dirty="0" smtClean="0">
                <a:latin typeface="Arial" pitchFamily="34" charset="0"/>
              </a:rPr>
              <a:t>✤ A person who is intoxicated cannot legally give consent. If someone is too drunk to make decisions and communicate with his/her partner, they’re too drunk to consent.</a:t>
            </a:r>
          </a:p>
          <a:p>
            <a:r>
              <a:rPr lang="en-US" altLang="en-US" dirty="0" smtClean="0">
                <a:latin typeface="Arial" pitchFamily="34" charset="0"/>
              </a:rPr>
              <a:t>✤ The absence of a “no” doesn’t mean “yes.”</a:t>
            </a:r>
          </a:p>
          <a:p>
            <a:r>
              <a:rPr lang="en-US" altLang="en-US" dirty="0" smtClean="0">
                <a:latin typeface="Arial" pitchFamily="34" charset="0"/>
              </a:rPr>
              <a:t>✤ Both people should be involved in the decision to have sex.</a:t>
            </a:r>
          </a:p>
          <a:p>
            <a:endParaRPr lang="en-US" altLang="en-US" dirty="0" smtClean="0">
              <a:latin typeface="Arial" pitchFamily="34" charset="0"/>
            </a:endParaRPr>
          </a:p>
          <a:p>
            <a:endParaRPr lang="en-US" altLang="en-US" dirty="0"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CD3A266-A707-45BC-BDD1-9CFFA997F34F}" type="slidenum">
              <a:rPr lang="en-US" altLang="en-US">
                <a:solidFill>
                  <a:prstClr val="black"/>
                </a:solidFill>
              </a:rPr>
              <a:pPr eaLnBrk="1" hangingPunct="1"/>
              <a:t>5</a:t>
            </a:fld>
            <a:endParaRPr lang="en-US" altLang="en-US">
              <a:solidFill>
                <a:prstClr val="black"/>
              </a:solidFill>
            </a:endParaRPr>
          </a:p>
        </p:txBody>
      </p:sp>
    </p:spTree>
    <p:extLst>
      <p:ext uri="{BB962C8B-B14F-4D97-AF65-F5344CB8AC3E}">
        <p14:creationId xmlns:p14="http://schemas.microsoft.com/office/powerpoint/2010/main" val="40857712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aseline="0" dirty="0" smtClean="0"/>
          </a:p>
          <a:p>
            <a:endParaRPr lang="en-US" altLang="en-US" baseline="0" dirty="0" smtClean="0"/>
          </a:p>
          <a:p>
            <a:endParaRPr lang="en-US" altLang="en-US" dirty="0"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36836759-30EB-4421-B40A-3B6C0589666A}" type="slidenum">
              <a:rPr lang="en-US" altLang="en-US"/>
              <a:pPr/>
              <a:t>50</a:t>
            </a:fld>
            <a:endParaRPr lang="en-US" altLang="en-US"/>
          </a:p>
        </p:txBody>
      </p:sp>
    </p:spTree>
    <p:extLst>
      <p:ext uri="{BB962C8B-B14F-4D97-AF65-F5344CB8AC3E}">
        <p14:creationId xmlns:p14="http://schemas.microsoft.com/office/powerpoint/2010/main" val="17320053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have participants get into groups appropriate to the size of the scenarios. You can give the same scenario to more than one group.</a:t>
            </a:r>
          </a:p>
          <a:p>
            <a:r>
              <a:rPr lang="en-US" baseline="0" dirty="0" smtClean="0"/>
              <a:t>Ask the groups to assign character roles. When that has been completed, then ask them to practice playing out these scenarios in their small groups. Allow 5 minutes or so. Ask for volunteers to act out their role play in the front of the class. If time permits, allow all groups to participate if they choose.</a:t>
            </a:r>
          </a:p>
          <a:p>
            <a:endParaRPr lang="en-US" baseline="0" dirty="0" smtClean="0"/>
          </a:p>
          <a:p>
            <a:r>
              <a:rPr lang="en-US" baseline="0" dirty="0" smtClean="0"/>
              <a:t>The next activity involves various scenarios, but the groups must come up with their own direct, distract and delegate scenarios. Repeat the same process from the previous activity. One person can do the direct, one can do distract and another do </a:t>
            </a:r>
            <a:r>
              <a:rPr lang="en-US" baseline="0" dirty="0" err="1" smtClean="0"/>
              <a:t>delegrate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51</a:t>
            </a:fld>
            <a:endParaRPr lang="en-US"/>
          </a:p>
        </p:txBody>
      </p:sp>
    </p:spTree>
    <p:extLst>
      <p:ext uri="{BB962C8B-B14F-4D97-AF65-F5344CB8AC3E}">
        <p14:creationId xmlns:p14="http://schemas.microsoft.com/office/powerpoint/2010/main" val="4770191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Remember, we never intervene</a:t>
            </a:r>
            <a:r>
              <a:rPr lang="en-US" altLang="en-US" baseline="0" dirty="0" smtClean="0"/>
              <a:t> with violence and we must always consider safety.</a:t>
            </a:r>
          </a:p>
          <a:p>
            <a:r>
              <a:rPr lang="en-US" altLang="en-US" dirty="0" smtClean="0"/>
              <a:t>How can I keep myself safe? </a:t>
            </a:r>
          </a:p>
          <a:p>
            <a:r>
              <a:rPr lang="en-US" altLang="en-US" dirty="0" smtClean="0"/>
              <a:t>Are there others I may call upon for help? </a:t>
            </a:r>
          </a:p>
          <a:p>
            <a:r>
              <a:rPr lang="en-US" altLang="en-US" dirty="0" smtClean="0"/>
              <a:t>What are my available options? </a:t>
            </a:r>
          </a:p>
          <a:p>
            <a:r>
              <a:rPr lang="en-US" altLang="en-US" dirty="0" smtClean="0"/>
              <a:t>What are the benefits/costs for taking action? </a:t>
            </a:r>
          </a:p>
        </p:txBody>
      </p:sp>
      <p:sp>
        <p:nvSpPr>
          <p:cNvPr id="150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EB99D7D-DBD9-4B3A-8033-FC2ECE57F684}" type="slidenum">
              <a:rPr lang="en-US" altLang="en-US">
                <a:solidFill>
                  <a:prstClr val="black"/>
                </a:solidFill>
              </a:rPr>
              <a:pPr eaLnBrk="1" hangingPunct="1"/>
              <a:t>52</a:t>
            </a:fld>
            <a:endParaRPr lang="en-US" altLang="en-US">
              <a:solidFill>
                <a:prstClr val="black"/>
              </a:solidFill>
            </a:endParaRPr>
          </a:p>
        </p:txBody>
      </p:sp>
    </p:spTree>
    <p:extLst>
      <p:ext uri="{BB962C8B-B14F-4D97-AF65-F5344CB8AC3E}">
        <p14:creationId xmlns:p14="http://schemas.microsoft.com/office/powerpoint/2010/main" val="40478738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Continue playing NZ clip from 4:32 through end – 7:58  (about 3:30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Were these realistic</a:t>
            </a:r>
            <a:r>
              <a:rPr lang="en-US" altLang="en-US" baseline="0" dirty="0" smtClean="0"/>
              <a:t> interventions? Can you see yourself intervening in this way? </a:t>
            </a:r>
            <a:endParaRPr lang="en-US" altLang="en-US" dirty="0" smtClean="0"/>
          </a:p>
          <a:p>
            <a:endParaRPr lang="en-US" altLang="en-US" dirty="0" smtClean="0"/>
          </a:p>
        </p:txBody>
      </p:sp>
      <p:sp>
        <p:nvSpPr>
          <p:cNvPr id="148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F3DF37-6A16-4A7A-8125-2BE99F6D501A}" type="slidenum">
              <a:rPr lang="en-US" altLang="en-US">
                <a:solidFill>
                  <a:prstClr val="black"/>
                </a:solidFill>
              </a:rPr>
              <a:pPr eaLnBrk="1" hangingPunct="1"/>
              <a:t>53</a:t>
            </a:fld>
            <a:endParaRPr lang="en-US" altLang="en-US">
              <a:solidFill>
                <a:prstClr val="black"/>
              </a:solidFill>
            </a:endParaRPr>
          </a:p>
        </p:txBody>
      </p:sp>
    </p:spTree>
    <p:extLst>
      <p:ext uri="{BB962C8B-B14F-4D97-AF65-F5344CB8AC3E}">
        <p14:creationId xmlns:p14="http://schemas.microsoft.com/office/powerpoint/2010/main" val="1970212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138891-9E74-49F7-BCCE-243F0017969B}" type="slidenum">
              <a:rPr lang="en-US" smtClean="0"/>
              <a:t>54</a:t>
            </a:fld>
            <a:endParaRPr lang="en-US"/>
          </a:p>
        </p:txBody>
      </p:sp>
    </p:spTree>
    <p:extLst>
      <p:ext uri="{BB962C8B-B14F-4D97-AF65-F5344CB8AC3E}">
        <p14:creationId xmlns:p14="http://schemas.microsoft.com/office/powerpoint/2010/main" val="18223738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Bystander Program – Important part of your work.</a:t>
            </a:r>
          </a:p>
          <a:p>
            <a:r>
              <a:rPr lang="en-US" dirty="0" smtClean="0"/>
              <a:t>Refer back to resources</a:t>
            </a:r>
          </a:p>
          <a:p>
            <a:r>
              <a:rPr lang="en-US" dirty="0" smtClean="0"/>
              <a:t>Prevention and Awareness/Paper</a:t>
            </a:r>
            <a:r>
              <a:rPr lang="en-US" baseline="0" dirty="0" smtClean="0"/>
              <a:t> Clip Communication</a:t>
            </a:r>
          </a:p>
          <a:p>
            <a:endParaRPr lang="en-US" baseline="0" dirty="0" smtClean="0"/>
          </a:p>
          <a:p>
            <a:r>
              <a:rPr lang="en-US" dirty="0" smtClean="0"/>
              <a:t>Here’s a list of various programs that you could help implement on campus. [See</a:t>
            </a:r>
            <a:r>
              <a:rPr lang="en-US" baseline="0" dirty="0" smtClean="0"/>
              <a:t> the Resource section of PIVIT: Prevention Edition at www.fris.org for additional information and web links.]</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55</a:t>
            </a:fld>
            <a:endParaRPr lang="en-US"/>
          </a:p>
        </p:txBody>
      </p:sp>
    </p:spTree>
    <p:extLst>
      <p:ext uri="{BB962C8B-B14F-4D97-AF65-F5344CB8AC3E}">
        <p14:creationId xmlns:p14="http://schemas.microsoft.com/office/powerpoint/2010/main" val="2613471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6</a:t>
            </a:fld>
            <a:endParaRPr lang="en-US"/>
          </a:p>
        </p:txBody>
      </p:sp>
    </p:spTree>
    <p:extLst>
      <p:ext uri="{BB962C8B-B14F-4D97-AF65-F5344CB8AC3E}">
        <p14:creationId xmlns:p14="http://schemas.microsoft.com/office/powerpoint/2010/main" val="134797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Consent should be clear…</a:t>
            </a:r>
            <a:endParaRPr lang="en-US" dirty="0"/>
          </a:p>
        </p:txBody>
      </p:sp>
      <p:sp>
        <p:nvSpPr>
          <p:cNvPr id="4" name="Slide Number Placeholder 3"/>
          <p:cNvSpPr>
            <a:spLocks noGrp="1"/>
          </p:cNvSpPr>
          <p:nvPr>
            <p:ph type="sldNum" sz="quarter" idx="10"/>
          </p:nvPr>
        </p:nvSpPr>
        <p:spPr/>
        <p:txBody>
          <a:bodyPr/>
          <a:lstStyle/>
          <a:p>
            <a:fld id="{00138891-9E74-49F7-BCCE-243F0017969B}" type="slidenum">
              <a:rPr lang="en-US" smtClean="0"/>
              <a:t>7</a:t>
            </a:fld>
            <a:endParaRPr lang="en-US"/>
          </a:p>
        </p:txBody>
      </p:sp>
    </p:spTree>
    <p:extLst>
      <p:ext uri="{BB962C8B-B14F-4D97-AF65-F5344CB8AC3E}">
        <p14:creationId xmlns:p14="http://schemas.microsoft.com/office/powerpoint/2010/main" val="108500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C. Sellers and M. Bromley, “Violent Behavior in College Student Dating</a:t>
            </a:r>
          </a:p>
          <a:p>
            <a:r>
              <a:rPr lang="en-US" altLang="en-US" dirty="0" smtClean="0"/>
              <a:t>Relationships,” </a:t>
            </a:r>
            <a:r>
              <a:rPr lang="en-US" altLang="en-US" i="1" dirty="0" smtClean="0"/>
              <a:t>Journal of Contemporary Justice, (1996).</a:t>
            </a:r>
          </a:p>
          <a:p>
            <a:endParaRPr lang="en-US" altLang="en-US" i="1" dirty="0" smtClean="0"/>
          </a:p>
          <a:p>
            <a:r>
              <a:rPr lang="en-US" altLang="en-US" dirty="0" smtClean="0"/>
              <a:t>Dating violence can be physical, sexual or </a:t>
            </a:r>
            <a:r>
              <a:rPr lang="en-US" altLang="en-US" dirty="0" err="1" smtClean="0"/>
              <a:t>psyhcological</a:t>
            </a:r>
            <a:r>
              <a:rPr lang="en-US" altLang="en-US" dirty="0" smtClean="0"/>
              <a:t>. [Provide examples of physical, sexual and psychological harm – pushing, hitting, threatening to hit – instilling fear, threatening to harm friends/family/animals; using coercion, threats or force to complete sexual acts; humiliating and degrading, creating a dynamic in which the person feels hopeless and helpless, etc.]</a:t>
            </a:r>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DB38EAE-5CC8-44AC-994A-2E6C3BD341F9}" type="slidenum">
              <a:rPr lang="en-US" altLang="en-US">
                <a:solidFill>
                  <a:prstClr val="black"/>
                </a:solidFill>
              </a:rPr>
              <a:pPr eaLnBrk="1" hangingPunct="1"/>
              <a:t>8</a:t>
            </a:fld>
            <a:endParaRPr lang="en-US" altLang="en-US">
              <a:solidFill>
                <a:prstClr val="black"/>
              </a:solidFill>
            </a:endParaRPr>
          </a:p>
        </p:txBody>
      </p:sp>
    </p:spTree>
    <p:extLst>
      <p:ext uri="{BB962C8B-B14F-4D97-AF65-F5344CB8AC3E}">
        <p14:creationId xmlns:p14="http://schemas.microsoft.com/office/powerpoint/2010/main" val="1081030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Michele C. Black et al., “The National Intimate Partner and Sexual Violence Survey: 2010 Summary Report,” (Atlanta, GA: National Center for Injury Prevention and Control, Centers for Disease Control and Prevention, 2011).</a:t>
            </a:r>
          </a:p>
          <a:p>
            <a:endParaRPr lang="en-US" altLang="en-US" dirty="0" smtClean="0"/>
          </a:p>
          <a:p>
            <a:r>
              <a:rPr lang="en-US" altLang="en-US" dirty="0" smtClean="0"/>
              <a:t>In West Virginia, someone must </a:t>
            </a:r>
            <a:r>
              <a:rPr lang="en-US" altLang="en-US" b="1" dirty="0" smtClean="0"/>
              <a:t>repeatedly </a:t>
            </a:r>
            <a:r>
              <a:rPr lang="en-US" altLang="en-US" dirty="0" smtClean="0"/>
              <a:t>(on two or more occasions) follow another person “knowing or having reason to know that the conduct causes the person followed to reasonably fear for his or her safety or suffer significant emotional distress.”  A course of conduct may include multiple incidents of following the person, showing up at various places (i.e., at work, outside of their residence, outside of their classes), calling the individual several times, constant social network ‘tracking,’ etc.</a:t>
            </a:r>
          </a:p>
          <a:p>
            <a:endParaRPr lang="en-US" altLang="en-US" dirty="0" smtClean="0"/>
          </a:p>
          <a:p>
            <a:pPr eaLnBrk="1" hangingPunct="1">
              <a:spcBef>
                <a:spcPct val="0"/>
              </a:spcBef>
            </a:pPr>
            <a:r>
              <a:rPr lang="en-US" altLang="en-US" dirty="0" smtClean="0"/>
              <a:t>Although most stalkers are known to their victims (e.g., from current or past relationships), stalking can and does occur in the absence of a relationship.  Stalkers may enlist others to assist them or use technology (such as telephones, computers, smart phones, gaming systems, GPS, etc.) to stalk their victims and their activities.</a:t>
            </a:r>
          </a:p>
          <a:p>
            <a:endParaRPr lang="en-US" altLang="en-US" dirty="0" smtClean="0"/>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DEED20D-92C1-4577-8AA1-D8298C377590}" type="slidenum">
              <a:rPr lang="en-US" altLang="en-US">
                <a:solidFill>
                  <a:prstClr val="black"/>
                </a:solidFill>
              </a:rPr>
              <a:pPr eaLnBrk="1" hangingPunct="1"/>
              <a:t>9</a:t>
            </a:fld>
            <a:endParaRPr lang="en-US" altLang="en-US">
              <a:solidFill>
                <a:prstClr val="black"/>
              </a:solidFill>
            </a:endParaRPr>
          </a:p>
        </p:txBody>
      </p:sp>
    </p:spTree>
    <p:extLst>
      <p:ext uri="{BB962C8B-B14F-4D97-AF65-F5344CB8AC3E}">
        <p14:creationId xmlns:p14="http://schemas.microsoft.com/office/powerpoint/2010/main" val="3574250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1DEA4B6-65F0-4ADF-83F7-DA4CDBB93AE0}"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0F52EB-166F-44DA-89C4-9569D09884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88025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DE0523A-5407-4BEE-B160-8A9DF8F6B67B}"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01855AD-4B87-4266-A923-7F7F6BD38F2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6469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7926840-8A7E-410E-91D5-3795302235D0}"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9295648-DCEF-48FA-A445-23C172E4A3A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11833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F9C2D51-C494-4DE0-B458-4F1AE268D56D}"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232A3CD-0552-47FE-AC80-E0FBF311EEE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1278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83A97C5-1158-479B-BCF4-3EE69422EA90}"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8144B8-7F80-4C3F-9D25-F9CD92B9425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14758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711B87F-5A50-4306-8CEB-50A8F135D2D6}"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BE647EB-24D8-4BFF-AB09-A1BAF25291C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183831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1CEAA3-E928-4E88-8902-4C36E219AFCC}"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0645107-6C03-4098-9A2E-86B6AAB5C2D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58882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1A399DC-ED86-4BC1-98B0-43BA81EB0FB5}"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90AA7F7-0084-4024-8589-F4A44C19D06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08295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BC50FEC-40FB-4BE7-A77B-B95D8DCDA5D8}" type="datetimeFigureOut">
              <a:rPr lang="en-US">
                <a:solidFill>
                  <a:prstClr val="black">
                    <a:tint val="75000"/>
                  </a:prstClr>
                </a:solidFill>
              </a:rPr>
              <a:pPr>
                <a:defRPr/>
              </a:pPr>
              <a:t>7/25/2016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84B6B7D-F3F5-484C-8418-13B4D73E2C8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2105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79E98E8-7A83-4B52-9F15-CBD1144DCD7B}" type="datetimeFigureOut">
              <a:rPr lang="en-US">
                <a:solidFill>
                  <a:prstClr val="black">
                    <a:tint val="75000"/>
                  </a:prstClr>
                </a:solidFill>
              </a:rPr>
              <a:pPr>
                <a:defRPr/>
              </a:pPr>
              <a:t>7/25/2016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CB663E6-D717-4ACF-ABD3-7ABCF542054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06104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E07D25-E203-4467-9B81-18A059271ACA}" type="datetimeFigureOut">
              <a:rPr lang="en-US">
                <a:solidFill>
                  <a:prstClr val="black">
                    <a:tint val="75000"/>
                  </a:prstClr>
                </a:solidFill>
              </a:rPr>
              <a:pPr>
                <a:defRPr/>
              </a:pPr>
              <a:t>7/25/2016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FF883D7C-B3AC-4C94-8927-CDF81A82465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41385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452C5E-FA51-4415-BCFE-9D50D594ED11}"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45BAE71-4A54-468E-B343-FF090D764FF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498467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025A48-844D-4A37-9484-6573D78B3548}"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C679DFA-C21E-4F8F-85F2-47B19BF8390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514293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7749C6-17F4-467F-8113-88AC22B7765D}"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3E64AAD-A3AD-4A41-B374-A3D27F31B4E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83980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95A138-2799-447F-B0A1-62B5025693D3}"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3533D87-8B12-4FA6-BF76-03257C7D42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91787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5A3D14-554C-479E-AAFF-F1F2405E6495}"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9165412-123E-4724-8209-EF7900ED985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370956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8DAD8B-4D18-47E0-9C1B-99FFC74C62A3}"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A2ACF6F-2733-4581-B746-2462E1F6DF9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017119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pPr>
              <a:defRPr/>
            </a:pPr>
            <a:fld id="{41DEA4B6-65F0-4ADF-83F7-DA4CDBB93AE0}"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solidFill>
                  <a:srgbClr val="FFFFFF"/>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pPr>
              <a:defRPr/>
            </a:pPr>
            <a:fld id="{180F52EB-166F-44DA-89C4-9569D0988462}" type="slidenum">
              <a:rPr lang="en-US" smtClean="0">
                <a:solidFill>
                  <a:prstClr val="black">
                    <a:tint val="75000"/>
                  </a:prstClr>
                </a:solidFill>
              </a:rPr>
              <a:pPr>
                <a:defRPr/>
              </a:pPr>
              <a:t>‹#›</a:t>
            </a:fld>
            <a:endParaRPr lang="en-US">
              <a:solidFill>
                <a:prstClr val="black">
                  <a:tint val="75000"/>
                </a:prstClr>
              </a:solidFill>
            </a:endParaRPr>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47036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A452C5E-FA51-4415-BCFE-9D50D594ED11}"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E45BAE71-4A54-468E-B343-FF090D764FF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29313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7F81C79C-E46D-4EE7-BE4C-64F7C7635DAE}"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183F4E21-40B2-4744-B0B9-959A986B60E1}" type="slidenum">
              <a:rPr lang="en-US" smtClean="0">
                <a:solidFill>
                  <a:prstClr val="black">
                    <a:tint val="75000"/>
                  </a:prstClr>
                </a:solidFill>
              </a:rPr>
              <a:pPr>
                <a:defRPr/>
              </a:pPr>
              <a:t>‹#›</a:t>
            </a:fld>
            <a:endParaRPr lang="en-US">
              <a:solidFill>
                <a:prstClr val="black">
                  <a:tint val="75000"/>
                </a:prstClr>
              </a:solidFill>
            </a:endParaRPr>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28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5990C7D3-B8BB-40D5-B610-9A7D6336B2E6}"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65C38FD-D0B1-47E2-9DAA-11FEB3C1F07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81137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BBFD2CA4-0B93-4993-A080-C5FBFCDC6948}"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184607DF-19CD-45BB-96FE-C4E8219CCF51}"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10076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F81C79C-E46D-4EE7-BE4C-64F7C7635DAE}"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3F4E21-40B2-4744-B0B9-959A986B60E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14998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C432AF77-5D05-475A-BDB4-AD77AC31EE20}"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BD0D32E5-55C5-488F-B87F-1E9BA9C658A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625354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1EFC013-67CB-4C10-B553-57012B6E51A3}"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C32EE64F-7C02-467A-BD6B-BD047017F7D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132433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smtClean="0"/>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7F6454B-1A2F-45F0-A7FE-C3B32033DDB2}"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E4EC6A8-2EEC-468D-A76D-D9CAC4A5B60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069874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7EF15F67-9A00-444F-985F-205A93F8FA77}"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C23B446B-4502-4152-A57F-246D70137ABA}"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867549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DE0523A-5407-4BEE-B160-8A9DF8F6B67B}"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01855AD-4B87-4266-A923-7F7F6BD38F2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623174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E7926840-8A7E-410E-91D5-3795302235D0}"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9295648-DCEF-48FA-A445-23C172E4A3AA}"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96628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990C7D3-B8BB-40D5-B610-9A7D6336B2E6}"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65C38FD-D0B1-47E2-9DAA-11FEB3C1F07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6422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BFD2CA4-0B93-4993-A080-C5FBFCDC6948}" type="datetimeFigureOut">
              <a:rPr lang="en-US">
                <a:solidFill>
                  <a:prstClr val="black">
                    <a:tint val="75000"/>
                  </a:prstClr>
                </a:solidFill>
              </a:rPr>
              <a:pPr>
                <a:defRPr/>
              </a:pPr>
              <a:t>7/25/2016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84607DF-19CD-45BB-96FE-C4E8219CCF5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92157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432AF77-5D05-475A-BDB4-AD77AC31EE20}" type="datetimeFigureOut">
              <a:rPr lang="en-US">
                <a:solidFill>
                  <a:prstClr val="black">
                    <a:tint val="75000"/>
                  </a:prstClr>
                </a:solidFill>
              </a:rPr>
              <a:pPr>
                <a:defRPr/>
              </a:pPr>
              <a:t>7/25/2016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BD0D32E5-55C5-488F-B87F-1E9BA9C658A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78750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1EFC013-67CB-4C10-B553-57012B6E51A3}" type="datetimeFigureOut">
              <a:rPr lang="en-US">
                <a:solidFill>
                  <a:prstClr val="black">
                    <a:tint val="75000"/>
                  </a:prstClr>
                </a:solidFill>
              </a:rPr>
              <a:pPr>
                <a:defRPr/>
              </a:pPr>
              <a:t>7/25/2016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32EE64F-7C02-467A-BD6B-BD047017F7D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81573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7F6454B-1A2F-45F0-A7FE-C3B32033DDB2}"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E4EC6A8-2EEC-468D-A76D-D9CAC4A5B60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915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EF15F67-9A00-444F-985F-205A93F8FA77}" type="datetimeFigureOut">
              <a:rPr lang="en-US">
                <a:solidFill>
                  <a:prstClr val="black">
                    <a:tint val="75000"/>
                  </a:prstClr>
                </a:solidFill>
              </a:rPr>
              <a:pPr>
                <a:defRPr/>
              </a:pPr>
              <a:t>7/25/2016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23B446B-4502-4152-A57F-246D70137AB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18910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38CF3D4-5B51-4895-AFB6-0FB7D239AFF6}"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39061BE-8F9A-427B-9788-A12DF96AD14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927338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54C221B-7474-432A-81BD-A5C4D33656C8}" type="datetimeFigureOut">
              <a:rPr lang="en-US">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5FBF081-0586-4C6E-8A96-8A8B54401C9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940155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pPr>
              <a:defRPr/>
            </a:pPr>
            <a:fld id="{438CF3D4-5B51-4895-AFB6-0FB7D239AFF6}" type="datetimeFigureOut">
              <a:rPr lang="en-US" smtClean="0">
                <a:solidFill>
                  <a:prstClr val="black">
                    <a:tint val="75000"/>
                  </a:prstClr>
                </a:solidFill>
              </a:rPr>
              <a:pPr>
                <a:defRPr/>
              </a:pPr>
              <a:t>7/25/2016</a:t>
            </a:fld>
            <a:endParaRPr lang="en-US">
              <a:solidFill>
                <a:prstClr val="black">
                  <a:tint val="75000"/>
                </a:prstClr>
              </a:solidFill>
            </a:endParaRPr>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pPr>
              <a:defRPr/>
            </a:pPr>
            <a:fld id="{639061BE-8F9A-427B-9788-A12DF96AD14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70859009"/>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wmf"/><Relationship Id="rId4" Type="http://schemas.openxmlformats.org/officeDocument/2006/relationships/image" Target="../media/image8.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upworthy.com/its-heartbreaking-to-see-how-people-react-to-the-first-half-of-his-test-compared-to-the-second-2"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4.w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hyperlink" Target="http://www.whoareyou.co.nz/"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5.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22.png"/><Relationship Id="rId4" Type="http://schemas.openxmlformats.org/officeDocument/2006/relationships/hyperlink" Target="http://www.whoareyou.co.nz/"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55.xml"/><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www.itsonus.org/#videos"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533400" y="838200"/>
            <a:ext cx="7924800" cy="1847850"/>
          </a:xfrm>
        </p:spPr>
        <p:txBody>
          <a:bodyPr>
            <a:normAutofit fontScale="90000"/>
          </a:bodyPr>
          <a:lstStyle/>
          <a:p>
            <a:pPr eaLnBrk="1" hangingPunct="1"/>
            <a:r>
              <a:rPr lang="en-US" altLang="en-US" b="1" dirty="0" smtClean="0">
                <a:latin typeface="Andalus" pitchFamily="18" charset="-78"/>
                <a:cs typeface="Andalus" pitchFamily="18" charset="-78"/>
              </a:rPr>
              <a:t>Taking a Stand to End Violence: One Action at a Time</a:t>
            </a:r>
          </a:p>
        </p:txBody>
      </p:sp>
      <p:sp>
        <p:nvSpPr>
          <p:cNvPr id="3" name="Subtitle 2"/>
          <p:cNvSpPr>
            <a:spLocks noGrp="1"/>
          </p:cNvSpPr>
          <p:nvPr>
            <p:ph type="subTitle" idx="1"/>
          </p:nvPr>
        </p:nvSpPr>
        <p:spPr>
          <a:xfrm>
            <a:off x="457200" y="3124200"/>
            <a:ext cx="8229600" cy="3505200"/>
          </a:xfrm>
        </p:spPr>
        <p:txBody>
          <a:bodyPr rtlCol="0">
            <a:normAutofit/>
          </a:bodyPr>
          <a:lstStyle/>
          <a:p>
            <a:pPr eaLnBrk="1" fontAlgn="auto" hangingPunct="1">
              <a:spcAft>
                <a:spcPts val="0"/>
              </a:spcAft>
              <a:defRPr/>
            </a:pPr>
            <a:r>
              <a:rPr lang="en-US" sz="3600" b="1" dirty="0" smtClean="0">
                <a:solidFill>
                  <a:schemeClr val="tx2">
                    <a:lumMod val="50000"/>
                  </a:schemeClr>
                </a:solidFill>
                <a:latin typeface="Andalus" pitchFamily="2" charset="-78"/>
                <a:cs typeface="Andalus" pitchFamily="2" charset="-78"/>
              </a:rPr>
              <a:t>Bystander Intervention</a:t>
            </a:r>
          </a:p>
          <a:p>
            <a:pPr marL="411163" lvl="0" indent="-342900" eaLnBrk="1" hangingPunct="1">
              <a:spcBef>
                <a:spcPts val="700"/>
              </a:spcBef>
              <a:buClr>
                <a:srgbClr val="DBF5F9"/>
              </a:buClr>
              <a:buSzPct val="95000"/>
              <a:defRPr/>
            </a:pPr>
            <a:endParaRPr lang="en-US" sz="2500" b="1" dirty="0" smtClean="0">
              <a:solidFill>
                <a:prstClr val="white"/>
              </a:solidFill>
            </a:endParaRPr>
          </a:p>
          <a:p>
            <a:pPr marL="411163" lvl="0" indent="-342900" eaLnBrk="1" hangingPunct="1">
              <a:spcBef>
                <a:spcPts val="700"/>
              </a:spcBef>
              <a:buClr>
                <a:srgbClr val="DBF5F9"/>
              </a:buClr>
              <a:buSzPct val="95000"/>
              <a:defRPr/>
            </a:pPr>
            <a:r>
              <a:rPr lang="en-US" sz="2500" b="1" dirty="0" smtClean="0">
                <a:solidFill>
                  <a:prstClr val="white"/>
                </a:solidFill>
              </a:rPr>
              <a:t>West </a:t>
            </a:r>
            <a:r>
              <a:rPr lang="en-US" sz="2500" b="1" dirty="0">
                <a:solidFill>
                  <a:prstClr val="white"/>
                </a:solidFill>
              </a:rPr>
              <a:t>Virginia Intercollegiate </a:t>
            </a:r>
            <a:r>
              <a:rPr lang="en-US" sz="2500" b="1" dirty="0" smtClean="0">
                <a:solidFill>
                  <a:prstClr val="white"/>
                </a:solidFill>
              </a:rPr>
              <a:t>Council </a:t>
            </a:r>
          </a:p>
          <a:p>
            <a:pPr marL="411163" lvl="0" indent="-342900" eaLnBrk="1" hangingPunct="1">
              <a:spcBef>
                <a:spcPts val="700"/>
              </a:spcBef>
              <a:buClr>
                <a:srgbClr val="DBF5F9"/>
              </a:buClr>
              <a:buSzPct val="95000"/>
              <a:defRPr/>
            </a:pPr>
            <a:r>
              <a:rPr lang="en-US" sz="2500" b="1" dirty="0" smtClean="0">
                <a:solidFill>
                  <a:prstClr val="white"/>
                </a:solidFill>
              </a:rPr>
              <a:t>Against </a:t>
            </a:r>
            <a:r>
              <a:rPr lang="en-US" sz="2500" b="1" dirty="0">
                <a:solidFill>
                  <a:prstClr val="white"/>
                </a:solidFill>
              </a:rPr>
              <a:t>Sexual Violence</a:t>
            </a:r>
          </a:p>
          <a:p>
            <a:pPr marL="411163" lvl="0" indent="-342900" eaLnBrk="1" hangingPunct="1">
              <a:spcBef>
                <a:spcPts val="700"/>
              </a:spcBef>
              <a:buClr>
                <a:srgbClr val="DBF5F9"/>
              </a:buClr>
              <a:buSzPct val="95000"/>
              <a:defRPr/>
            </a:pPr>
            <a:r>
              <a:rPr lang="en-US" sz="2500" b="1" dirty="0">
                <a:solidFill>
                  <a:prstClr val="white"/>
                </a:solidFill>
              </a:rPr>
              <a:t>www.fris.org</a:t>
            </a:r>
          </a:p>
          <a:p>
            <a:pPr marL="411163" lvl="0" indent="-342900" eaLnBrk="1" hangingPunct="1">
              <a:spcBef>
                <a:spcPts val="700"/>
              </a:spcBef>
              <a:buClr>
                <a:srgbClr val="DBF5F9"/>
              </a:buClr>
              <a:buSzPct val="95000"/>
              <a:defRPr/>
            </a:pPr>
            <a:endParaRPr lang="en-US" sz="1100" b="1" dirty="0">
              <a:solidFill>
                <a:prstClr val="white"/>
              </a:solidFill>
            </a:endParaRPr>
          </a:p>
          <a:p>
            <a:pPr lvl="0" eaLnBrk="1" hangingPunct="1">
              <a:spcBef>
                <a:spcPct val="0"/>
              </a:spcBef>
              <a:buClr>
                <a:srgbClr val="7FD13B"/>
              </a:buClr>
              <a:buSzPct val="80000"/>
              <a:defRPr/>
            </a:pPr>
            <a:r>
              <a:rPr lang="en-US" sz="1100" i="1" dirty="0">
                <a:solidFill>
                  <a:srgbClr val="FFFFFF"/>
                </a:solidFill>
              </a:rPr>
              <a:t>This project was supported by Grant No. 2012-WA-AX-0005 through Fairmont State University awarded by the Office on Violence Against Women, U.S. Department of Justice.  The opinions, findings, conclusions, and recommendations expressed in this publication are those of the authors and do not necessarily reflect the views or policies of Fairmont State University or the U.S. Department of Justice, Office on Violence Against Women.</a:t>
            </a:r>
            <a:endParaRPr lang="en-US" sz="1100" dirty="0">
              <a:solidFill>
                <a:srgbClr val="FFFFFF"/>
              </a:solidFill>
            </a:endParaRPr>
          </a:p>
          <a:p>
            <a:pPr eaLnBrk="1" fontAlgn="auto" hangingPunct="1">
              <a:spcAft>
                <a:spcPts val="0"/>
              </a:spcAft>
              <a:defRPr/>
            </a:pPr>
            <a:endParaRPr lang="en-US" sz="3600" b="1" dirty="0" smtClean="0">
              <a:solidFill>
                <a:schemeClr val="tx2">
                  <a:lumMod val="50000"/>
                </a:schemeClr>
              </a:solidFill>
              <a:latin typeface="Andalus" pitchFamily="2" charset="-78"/>
              <a:cs typeface="Andalus" pitchFamily="2" charset="-78"/>
            </a:endParaRPr>
          </a:p>
        </p:txBody>
      </p:sp>
    </p:spTree>
    <p:extLst>
      <p:ext uri="{BB962C8B-B14F-4D97-AF65-F5344CB8AC3E}">
        <p14:creationId xmlns:p14="http://schemas.microsoft.com/office/powerpoint/2010/main" val="4390340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14400" y="762000"/>
            <a:ext cx="7511900" cy="5682916"/>
          </a:xfrm>
          <a:prstGeom prst="rect">
            <a:avLst/>
          </a:prstGeom>
        </p:spPr>
      </p:pic>
    </p:spTree>
    <p:extLst>
      <p:ext uri="{BB962C8B-B14F-4D97-AF65-F5344CB8AC3E}">
        <p14:creationId xmlns:p14="http://schemas.microsoft.com/office/powerpoint/2010/main" val="22368885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91199"/>
          </a:xfrm>
          <a:solidFill>
            <a:srgbClr val="40B1CC"/>
          </a:solidFill>
        </p:spPr>
        <p:txBody>
          <a:bodyPr/>
          <a:lstStyle/>
          <a:p>
            <a:pPr algn="ctr">
              <a:buFont typeface="Arial" pitchFamily="34" charset="0"/>
              <a:buNone/>
              <a:defRPr/>
            </a:pPr>
            <a:endParaRPr lang="en-US" sz="5000" dirty="0" smtClean="0">
              <a:solidFill>
                <a:schemeClr val="bg1"/>
              </a:solidFill>
            </a:endParaRPr>
          </a:p>
          <a:p>
            <a:pPr algn="ctr">
              <a:buFont typeface="Arial" pitchFamily="34" charset="0"/>
              <a:buNone/>
              <a:defRPr/>
            </a:pPr>
            <a:r>
              <a:rPr lang="en-US" sz="6000" dirty="0" smtClean="0">
                <a:solidFill>
                  <a:srgbClr val="FFFF00"/>
                </a:solidFill>
              </a:rPr>
              <a:t>What can we do </a:t>
            </a:r>
          </a:p>
          <a:p>
            <a:pPr algn="ctr">
              <a:buFont typeface="Arial" pitchFamily="34" charset="0"/>
              <a:buNone/>
              <a:defRPr/>
            </a:pPr>
            <a:r>
              <a:rPr lang="en-US" sz="6000" dirty="0" smtClean="0">
                <a:solidFill>
                  <a:srgbClr val="FFFF00"/>
                </a:solidFill>
              </a:rPr>
              <a:t>to stop, reduce </a:t>
            </a:r>
          </a:p>
          <a:p>
            <a:pPr algn="ctr">
              <a:buFont typeface="Arial" pitchFamily="34" charset="0"/>
              <a:buNone/>
              <a:defRPr/>
            </a:pPr>
            <a:r>
              <a:rPr lang="en-US" sz="6600" b="1" dirty="0" smtClean="0">
                <a:solidFill>
                  <a:srgbClr val="B93535"/>
                </a:solidFill>
                <a:latin typeface="+mj-lt"/>
              </a:rPr>
              <a:t>PREVENT</a:t>
            </a:r>
            <a:r>
              <a:rPr lang="en-US" sz="6600" b="1" dirty="0" smtClean="0">
                <a:solidFill>
                  <a:srgbClr val="B93535"/>
                </a:solidFill>
              </a:rPr>
              <a:t> </a:t>
            </a:r>
          </a:p>
          <a:p>
            <a:pPr algn="ctr">
              <a:buFont typeface="Arial" pitchFamily="34" charset="0"/>
              <a:buNone/>
              <a:defRPr/>
            </a:pPr>
            <a:r>
              <a:rPr lang="en-US" sz="6000" dirty="0" smtClean="0">
                <a:solidFill>
                  <a:srgbClr val="FFFF00"/>
                </a:solidFill>
              </a:rPr>
              <a:t>violence?</a:t>
            </a:r>
            <a:endParaRPr lang="en-US" sz="6000" dirty="0">
              <a:solidFill>
                <a:srgbClr val="FFFF00"/>
              </a:solidFill>
            </a:endParaRPr>
          </a:p>
        </p:txBody>
      </p:sp>
    </p:spTree>
    <p:extLst>
      <p:ext uri="{BB962C8B-B14F-4D97-AF65-F5344CB8AC3E}">
        <p14:creationId xmlns:p14="http://schemas.microsoft.com/office/powerpoint/2010/main" val="3853031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5602" name="Picture 8" descr="C:\Users\WV FRIS\AppData\Local\Microsoft\Windows\Temporary Internet Files\Content.IE5\TI96BTUU\MC90015717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3950" y="2819400"/>
            <a:ext cx="18161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9" descr="C:\Users\WV FRIS\AppData\Local\Microsoft\Windows\Temporary Internet Files\Content.IE5\ZZFKO8KK\MC90033516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5538" y="2687638"/>
            <a:ext cx="1812925"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10" descr="C:\Users\WV FRIS\AppData\Local\Microsoft\Windows\Temporary Internet Files\Content.IE5\TI96BTUU\MC90020055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5867400"/>
          </a:xfrm>
          <a:prstGeom prst="rect">
            <a:avLst/>
          </a:prstGeom>
          <a:solidFill>
            <a:schemeClr val="bg1">
              <a:lumMod val="85000"/>
            </a:schemeClr>
          </a:solidFill>
          <a:ln>
            <a:noFill/>
          </a:ln>
          <a:extLst/>
        </p:spPr>
      </p:pic>
    </p:spTree>
    <p:extLst>
      <p:ext uri="{BB962C8B-B14F-4D97-AF65-F5344CB8AC3E}">
        <p14:creationId xmlns:p14="http://schemas.microsoft.com/office/powerpoint/2010/main" val="23254985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6626" name="Title 1"/>
          <p:cNvSpPr>
            <a:spLocks noGrp="1"/>
          </p:cNvSpPr>
          <p:nvPr>
            <p:ph type="title"/>
          </p:nvPr>
        </p:nvSpPr>
        <p:spPr>
          <a:solidFill>
            <a:schemeClr val="accent5">
              <a:lumMod val="40000"/>
              <a:lumOff val="60000"/>
            </a:schemeClr>
          </a:solidFill>
        </p:spPr>
        <p:txBody>
          <a:bodyPr/>
          <a:lstStyle/>
          <a:p>
            <a:pPr eaLnBrk="1" hangingPunct="1"/>
            <a:r>
              <a:rPr lang="en-US" altLang="en-US" dirty="0" smtClean="0"/>
              <a:t>Risk and Protective Factors</a:t>
            </a:r>
          </a:p>
        </p:txBody>
      </p:sp>
      <p:sp>
        <p:nvSpPr>
          <p:cNvPr id="26627" name="Content Placeholder 2"/>
          <p:cNvSpPr>
            <a:spLocks noGrp="1"/>
          </p:cNvSpPr>
          <p:nvPr>
            <p:ph idx="1"/>
          </p:nvPr>
        </p:nvSpPr>
        <p:spPr>
          <a:xfrm>
            <a:off x="457200" y="1600200"/>
            <a:ext cx="8534400" cy="5029200"/>
          </a:xfrm>
          <a:solidFill>
            <a:schemeClr val="bg1">
              <a:lumMod val="85000"/>
            </a:schemeClr>
          </a:solidFill>
        </p:spPr>
        <p:txBody>
          <a:bodyPr/>
          <a:lstStyle/>
          <a:p>
            <a:pPr eaLnBrk="1" hangingPunct="1">
              <a:buFont typeface="Arial" pitchFamily="34" charset="0"/>
              <a:buNone/>
            </a:pPr>
            <a:r>
              <a:rPr lang="en-US" altLang="en-US" sz="4000" b="1" dirty="0" smtClean="0"/>
              <a:t>Preventing violence from initially occurring.</a:t>
            </a:r>
          </a:p>
          <a:p>
            <a:pPr eaLnBrk="1" hangingPunct="1">
              <a:buFont typeface="Arial" pitchFamily="34" charset="0"/>
              <a:buNone/>
            </a:pPr>
            <a:endParaRPr lang="en-US" altLang="en-US" sz="4000" b="1" dirty="0" smtClean="0">
              <a:solidFill>
                <a:srgbClr val="7030A0"/>
              </a:solidFill>
            </a:endParaRPr>
          </a:p>
          <a:p>
            <a:pPr eaLnBrk="1" hangingPunct="1"/>
            <a:r>
              <a:rPr lang="en-US" altLang="en-US" sz="4000" b="1" dirty="0" smtClean="0"/>
              <a:t>Risk factors </a:t>
            </a:r>
            <a:r>
              <a:rPr lang="en-US" altLang="en-US" sz="4000" b="1" dirty="0" smtClean="0">
                <a:solidFill>
                  <a:srgbClr val="40B1CC"/>
                </a:solidFill>
              </a:rPr>
              <a:t>increase </a:t>
            </a:r>
            <a:r>
              <a:rPr lang="en-US" altLang="en-US" sz="4000" dirty="0" smtClean="0"/>
              <a:t>one’s vulnerability </a:t>
            </a:r>
          </a:p>
          <a:p>
            <a:pPr eaLnBrk="1" hangingPunct="1"/>
            <a:r>
              <a:rPr lang="en-US" altLang="en-US" sz="4000" b="1" dirty="0" smtClean="0"/>
              <a:t>Protective factors</a:t>
            </a:r>
            <a:r>
              <a:rPr lang="en-US" altLang="en-US" sz="4000" b="1" dirty="0" smtClean="0">
                <a:solidFill>
                  <a:srgbClr val="40B1CC"/>
                </a:solidFill>
              </a:rPr>
              <a:t> reduce</a:t>
            </a:r>
            <a:r>
              <a:rPr lang="en-US" altLang="en-US" sz="4000" dirty="0" smtClean="0"/>
              <a:t> one’s vulnerability</a:t>
            </a:r>
          </a:p>
          <a:p>
            <a:pPr eaLnBrk="1" hangingPunct="1"/>
            <a:endParaRPr lang="en-US" altLang="en-US" sz="4000" dirty="0" smtClean="0"/>
          </a:p>
          <a:p>
            <a:pPr algn="ctr" eaLnBrk="1" hangingPunct="1">
              <a:buFont typeface="Arial" pitchFamily="34" charset="0"/>
              <a:buNone/>
            </a:pPr>
            <a:r>
              <a:rPr lang="en-US" altLang="en-US" sz="4000" b="1" dirty="0" smtClean="0"/>
              <a:t>Promote behaviors you want others to adopt</a:t>
            </a:r>
            <a:r>
              <a:rPr lang="en-US" altLang="en-US" sz="4000" b="1" dirty="0" smtClean="0">
                <a:solidFill>
                  <a:srgbClr val="7030A0"/>
                </a:solidFill>
              </a:rPr>
              <a:t>.</a:t>
            </a:r>
          </a:p>
        </p:txBody>
      </p:sp>
    </p:spTree>
    <p:extLst>
      <p:ext uri="{BB962C8B-B14F-4D97-AF65-F5344CB8AC3E}">
        <p14:creationId xmlns:p14="http://schemas.microsoft.com/office/powerpoint/2010/main" val="40443574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40000">
              <a:schemeClr val="bg1">
                <a:tint val="45000"/>
                <a:shade val="99000"/>
                <a:satMod val="350000"/>
              </a:schemeClr>
            </a:gs>
            <a:gs pos="100000">
              <a:schemeClr val="bg1">
                <a:shade val="20000"/>
                <a:satMod val="25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PQuestion"/>
          <p:cNvSpPr>
            <a:spLocks noGrp="1"/>
          </p:cNvSpPr>
          <p:nvPr>
            <p:ph type="title"/>
          </p:nvPr>
        </p:nvSpPr>
        <p:spPr>
          <a:xfrm>
            <a:off x="533400" y="1752600"/>
            <a:ext cx="8229600" cy="1143000"/>
          </a:xfrm>
        </p:spPr>
        <p:txBody>
          <a:bodyPr/>
          <a:lstStyle/>
          <a:p>
            <a:pPr marL="342900" indent="-342900" eaLnBrk="1" hangingPunct="1">
              <a:spcBef>
                <a:spcPct val="20000"/>
              </a:spcBef>
              <a:defRPr/>
            </a:pPr>
            <a:r>
              <a:rPr lang="en-US" sz="3600" b="1" dirty="0">
                <a:solidFill>
                  <a:prstClr val="black"/>
                </a:solidFill>
                <a:latin typeface="Times New Roman"/>
                <a:ea typeface="+mn-ea"/>
                <a:cs typeface="+mn-cs"/>
              </a:rPr>
              <a:t>Do you know someone who has had an act of interpersonal violence committed against them</a:t>
            </a:r>
            <a:r>
              <a:rPr lang="en-US" sz="3600" b="1" dirty="0" smtClean="0">
                <a:solidFill>
                  <a:prstClr val="black"/>
                </a:solidFill>
                <a:latin typeface="Times New Roman"/>
                <a:ea typeface="+mn-ea"/>
                <a:cs typeface="+mn-cs"/>
              </a:rPr>
              <a:t>?</a:t>
            </a:r>
            <a:r>
              <a:rPr lang="en-US" sz="3200" b="1" dirty="0" smtClean="0">
                <a:solidFill>
                  <a:prstClr val="black"/>
                </a:solidFill>
                <a:latin typeface="Times New Roman"/>
                <a:ea typeface="+mn-ea"/>
                <a:cs typeface="+mn-cs"/>
              </a:rPr>
              <a:t/>
            </a:r>
            <a:br>
              <a:rPr lang="en-US" sz="3200" b="1" dirty="0" smtClean="0">
                <a:solidFill>
                  <a:prstClr val="black"/>
                </a:solidFill>
                <a:latin typeface="Times New Roman"/>
                <a:ea typeface="+mn-ea"/>
                <a:cs typeface="+mn-cs"/>
              </a:rPr>
            </a:br>
            <a:r>
              <a:rPr lang="en-US" sz="3200" b="1" dirty="0">
                <a:solidFill>
                  <a:prstClr val="black"/>
                </a:solidFill>
                <a:latin typeface="Times New Roman"/>
                <a:ea typeface="+mn-ea"/>
                <a:cs typeface="+mn-cs"/>
              </a:rPr>
              <a:t/>
            </a:r>
            <a:br>
              <a:rPr lang="en-US" sz="3200" b="1" dirty="0">
                <a:solidFill>
                  <a:prstClr val="black"/>
                </a:solidFill>
                <a:latin typeface="Times New Roman"/>
                <a:ea typeface="+mn-ea"/>
                <a:cs typeface="+mn-cs"/>
              </a:rPr>
            </a:br>
            <a:endParaRPr lang="en-US" sz="3200" b="1" dirty="0">
              <a:solidFill>
                <a:prstClr val="black"/>
              </a:solidFill>
              <a:latin typeface="Times New Roman"/>
              <a:ea typeface="+mn-ea"/>
              <a:cs typeface="+mn-cs"/>
            </a:endParaRPr>
          </a:p>
        </p:txBody>
      </p:sp>
    </p:spTree>
    <p:custDataLst>
      <p:tags r:id="rId1"/>
    </p:custDataLst>
    <p:extLst>
      <p:ext uri="{BB962C8B-B14F-4D97-AF65-F5344CB8AC3E}">
        <p14:creationId xmlns:p14="http://schemas.microsoft.com/office/powerpoint/2010/main" val="1204835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40000">
              <a:schemeClr val="bg1">
                <a:tint val="45000"/>
                <a:shade val="99000"/>
                <a:satMod val="350000"/>
              </a:schemeClr>
            </a:gs>
            <a:gs pos="100000">
              <a:schemeClr val="bg1">
                <a:shade val="20000"/>
                <a:satMod val="25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9600" cy="1143000"/>
          </a:xfrm>
        </p:spPr>
        <p:txBody>
          <a:bodyPr/>
          <a:lstStyle/>
          <a:p>
            <a:r>
              <a:rPr lang="en-US" b="1" dirty="0">
                <a:solidFill>
                  <a:prstClr val="black"/>
                </a:solidFill>
                <a:latin typeface="Times New Roman"/>
              </a:rPr>
              <a:t>Do you know </a:t>
            </a:r>
            <a:r>
              <a:rPr lang="en-US" b="1" u="sng" dirty="0">
                <a:solidFill>
                  <a:prstClr val="black"/>
                </a:solidFill>
                <a:latin typeface="Times New Roman"/>
              </a:rPr>
              <a:t>more than one person</a:t>
            </a:r>
            <a:r>
              <a:rPr lang="en-US" b="1" dirty="0">
                <a:solidFill>
                  <a:prstClr val="black"/>
                </a:solidFill>
                <a:latin typeface="Times New Roman"/>
              </a:rPr>
              <a:t> who has had an act of interpersonal violence committed against them?</a:t>
            </a:r>
            <a:endParaRPr lang="en-US" dirty="0"/>
          </a:p>
        </p:txBody>
      </p:sp>
    </p:spTree>
    <p:extLst>
      <p:ext uri="{BB962C8B-B14F-4D97-AF65-F5344CB8AC3E}">
        <p14:creationId xmlns:p14="http://schemas.microsoft.com/office/powerpoint/2010/main" val="20999868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40000">
              <a:schemeClr val="bg1">
                <a:tint val="45000"/>
                <a:shade val="99000"/>
                <a:satMod val="350000"/>
              </a:schemeClr>
            </a:gs>
            <a:gs pos="100000">
              <a:schemeClr val="bg1">
                <a:shade val="20000"/>
                <a:satMod val="25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PQuestion"/>
          <p:cNvSpPr>
            <a:spLocks noGrp="1"/>
          </p:cNvSpPr>
          <p:nvPr>
            <p:ph type="title"/>
          </p:nvPr>
        </p:nvSpPr>
        <p:spPr>
          <a:xfrm>
            <a:off x="457200" y="1905000"/>
            <a:ext cx="8229600" cy="1143000"/>
          </a:xfrm>
        </p:spPr>
        <p:txBody>
          <a:bodyPr/>
          <a:lstStyle/>
          <a:p>
            <a:pPr marL="342900" indent="-342900" algn="l" eaLnBrk="1" hangingPunct="1">
              <a:spcBef>
                <a:spcPct val="20000"/>
              </a:spcBef>
              <a:defRPr/>
            </a:pPr>
            <a:r>
              <a:rPr lang="en-US" sz="3200" dirty="0" smtClean="0">
                <a:solidFill>
                  <a:prstClr val="black"/>
                </a:solidFill>
                <a:latin typeface="Times New Roman"/>
                <a:ea typeface="+mn-ea"/>
                <a:cs typeface="+mn-cs"/>
              </a:rPr>
              <a:t/>
            </a:r>
            <a:br>
              <a:rPr lang="en-US" sz="3200" dirty="0" smtClean="0">
                <a:solidFill>
                  <a:prstClr val="black"/>
                </a:solidFill>
                <a:latin typeface="Times New Roman"/>
                <a:ea typeface="+mn-ea"/>
                <a:cs typeface="+mn-cs"/>
              </a:rPr>
            </a:br>
            <a:r>
              <a:rPr lang="en-US" sz="3200" dirty="0">
                <a:solidFill>
                  <a:prstClr val="black"/>
                </a:solidFill>
                <a:latin typeface="Times New Roman"/>
                <a:ea typeface="+mn-ea"/>
                <a:cs typeface="+mn-cs"/>
              </a:rPr>
              <a:t/>
            </a:r>
            <a:br>
              <a:rPr lang="en-US" sz="3200" dirty="0">
                <a:solidFill>
                  <a:prstClr val="black"/>
                </a:solidFill>
                <a:latin typeface="Times New Roman"/>
                <a:ea typeface="+mn-ea"/>
                <a:cs typeface="+mn-cs"/>
              </a:rPr>
            </a:br>
            <a:r>
              <a:rPr lang="en-US" sz="3200" dirty="0" smtClean="0">
                <a:solidFill>
                  <a:prstClr val="black"/>
                </a:solidFill>
                <a:latin typeface="Times New Roman"/>
                <a:ea typeface="+mn-ea"/>
                <a:cs typeface="+mn-cs"/>
              </a:rPr>
              <a:t/>
            </a:r>
            <a:br>
              <a:rPr lang="en-US" sz="3200" dirty="0" smtClean="0">
                <a:solidFill>
                  <a:prstClr val="black"/>
                </a:solidFill>
                <a:latin typeface="Times New Roman"/>
                <a:ea typeface="+mn-ea"/>
                <a:cs typeface="+mn-cs"/>
              </a:rPr>
            </a:br>
            <a:r>
              <a:rPr lang="en-US" sz="3200" b="1" dirty="0" smtClean="0">
                <a:solidFill>
                  <a:prstClr val="black"/>
                </a:solidFill>
                <a:latin typeface="Times New Roman"/>
                <a:ea typeface="+mn-ea"/>
                <a:cs typeface="+mn-cs"/>
              </a:rPr>
              <a:t>If </a:t>
            </a:r>
            <a:r>
              <a:rPr lang="en-US" sz="3200" b="1" dirty="0">
                <a:solidFill>
                  <a:prstClr val="black"/>
                </a:solidFill>
                <a:latin typeface="Times New Roman"/>
                <a:ea typeface="+mn-ea"/>
                <a:cs typeface="+mn-cs"/>
              </a:rPr>
              <a:t>you know someone who has had an act of interpersonal violence committed against them, was there a bystander who could have attempted to intervene and stop the violence at any point along the way?</a:t>
            </a:r>
          </a:p>
        </p:txBody>
      </p:sp>
    </p:spTree>
    <p:custDataLst>
      <p:tags r:id="rId1"/>
    </p:custDataLst>
    <p:extLst>
      <p:ext uri="{BB962C8B-B14F-4D97-AF65-F5344CB8AC3E}">
        <p14:creationId xmlns:p14="http://schemas.microsoft.com/office/powerpoint/2010/main" val="9905737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0" y="0"/>
            <a:ext cx="9144000" cy="6858000"/>
          </a:xfrm>
          <a:solidFill>
            <a:schemeClr val="accent1">
              <a:lumMod val="50000"/>
            </a:schemeClr>
          </a:solidFill>
        </p:spPr>
        <p:txBody>
          <a:bodyPr/>
          <a:lstStyle/>
          <a:p>
            <a:pPr algn="ctr" eaLnBrk="1" hangingPunct="1">
              <a:buFont typeface="Arial" pitchFamily="34" charset="0"/>
              <a:buNone/>
            </a:pPr>
            <a:endParaRPr lang="en-US" altLang="en-US" sz="3600" dirty="0" smtClean="0">
              <a:solidFill>
                <a:schemeClr val="bg1"/>
              </a:solidFill>
            </a:endParaRPr>
          </a:p>
          <a:p>
            <a:pPr algn="ctr" eaLnBrk="1" hangingPunct="1">
              <a:buFont typeface="Arial" pitchFamily="34" charset="0"/>
              <a:buNone/>
            </a:pPr>
            <a:endParaRPr lang="en-US" altLang="en-US" sz="3600" dirty="0" smtClean="0">
              <a:solidFill>
                <a:schemeClr val="bg1"/>
              </a:solidFill>
            </a:endParaRPr>
          </a:p>
          <a:p>
            <a:pPr algn="ctr" eaLnBrk="1" hangingPunct="1">
              <a:buFont typeface="Arial" pitchFamily="34" charset="0"/>
              <a:buNone/>
            </a:pPr>
            <a:r>
              <a:rPr lang="en-US" altLang="en-US" sz="3600" dirty="0" smtClean="0">
                <a:solidFill>
                  <a:schemeClr val="bg1"/>
                </a:solidFill>
              </a:rPr>
              <a:t>“Injustice anywhere is a threat to justice everywhere. We are caught in an inescapable network of mutuality, tied in a single garment of destiny. Whatever affects one directly, affects all indirectly.”</a:t>
            </a:r>
          </a:p>
          <a:p>
            <a:pPr eaLnBrk="1" hangingPunct="1">
              <a:buFont typeface="Arial" pitchFamily="34" charset="0"/>
              <a:buNone/>
            </a:pPr>
            <a:endParaRPr lang="en-US" altLang="en-US" dirty="0" smtClean="0"/>
          </a:p>
          <a:p>
            <a:pPr eaLnBrk="1" hangingPunct="1">
              <a:buFont typeface="Arial" pitchFamily="34" charset="0"/>
              <a:buNone/>
            </a:pPr>
            <a:r>
              <a:rPr lang="en-US" altLang="en-US" dirty="0" smtClean="0"/>
              <a:t>					</a:t>
            </a:r>
            <a:r>
              <a:rPr lang="en-US" altLang="en-US" dirty="0" smtClean="0">
                <a:solidFill>
                  <a:schemeClr val="bg1"/>
                </a:solidFill>
              </a:rPr>
              <a:t>Dr. Martin Luther King Jr.</a:t>
            </a:r>
          </a:p>
        </p:txBody>
      </p:sp>
    </p:spTree>
    <p:extLst>
      <p:ext uri="{BB962C8B-B14F-4D97-AF65-F5344CB8AC3E}">
        <p14:creationId xmlns:p14="http://schemas.microsoft.com/office/powerpoint/2010/main" val="11205588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304800" y="533400"/>
            <a:ext cx="8610600" cy="6123652"/>
          </a:xfrm>
        </p:spPr>
        <p:txBody>
          <a:bodyPr/>
          <a:lstStyle/>
          <a:p>
            <a:pPr marL="0" indent="0" eaLnBrk="1" hangingPunct="1">
              <a:buNone/>
              <a:defRPr/>
            </a:pPr>
            <a:r>
              <a:rPr lang="en-US" sz="3600" b="1" dirty="0" smtClean="0">
                <a:solidFill>
                  <a:srgbClr val="40B1CC"/>
                </a:solidFill>
              </a:rPr>
              <a:t>Bystanders</a:t>
            </a:r>
            <a:r>
              <a:rPr lang="en-US" sz="3600" dirty="0" smtClean="0">
                <a:solidFill>
                  <a:schemeClr val="tx2">
                    <a:lumMod val="50000"/>
                  </a:schemeClr>
                </a:solidFill>
              </a:rPr>
              <a:t> are individuals who notice a behavior or situation that could lead to something bad, and are faced with the choice:</a:t>
            </a:r>
          </a:p>
          <a:p>
            <a:pPr marL="1250950" lvl="1" indent="-457200" eaLnBrk="1" hangingPunct="1">
              <a:buFont typeface="Arial" panose="020B0604020202020204" pitchFamily="34" charset="0"/>
              <a:buChar char="•"/>
              <a:defRPr/>
            </a:pPr>
            <a:r>
              <a:rPr lang="en-US" sz="3600" dirty="0" smtClean="0">
                <a:solidFill>
                  <a:schemeClr val="tx2">
                    <a:lumMod val="50000"/>
                  </a:schemeClr>
                </a:solidFill>
              </a:rPr>
              <a:t>to help</a:t>
            </a:r>
            <a:r>
              <a:rPr lang="en-US" sz="3600" dirty="0">
                <a:solidFill>
                  <a:schemeClr val="tx2">
                    <a:lumMod val="50000"/>
                  </a:schemeClr>
                </a:solidFill>
              </a:rPr>
              <a:t>,</a:t>
            </a:r>
            <a:endParaRPr lang="en-US" sz="3600" dirty="0" smtClean="0">
              <a:solidFill>
                <a:schemeClr val="tx2">
                  <a:lumMod val="50000"/>
                </a:schemeClr>
              </a:solidFill>
            </a:endParaRPr>
          </a:p>
          <a:p>
            <a:pPr marL="1250950" lvl="1" indent="-457200" eaLnBrk="1" hangingPunct="1">
              <a:buFont typeface="Arial" panose="020B0604020202020204" pitchFamily="34" charset="0"/>
              <a:buChar char="•"/>
              <a:defRPr/>
            </a:pPr>
            <a:r>
              <a:rPr lang="en-US" sz="3600" dirty="0" smtClean="0">
                <a:solidFill>
                  <a:schemeClr val="tx2">
                    <a:lumMod val="50000"/>
                  </a:schemeClr>
                </a:solidFill>
              </a:rPr>
              <a:t>do nothing, or</a:t>
            </a:r>
          </a:p>
          <a:p>
            <a:pPr marL="1250950" lvl="1" indent="-457200" eaLnBrk="1" hangingPunct="1">
              <a:spcBef>
                <a:spcPts val="0"/>
              </a:spcBef>
              <a:buFont typeface="Arial" panose="020B0604020202020204" pitchFamily="34" charset="0"/>
              <a:buChar char="•"/>
              <a:defRPr/>
            </a:pPr>
            <a:r>
              <a:rPr lang="en-US" sz="3600" dirty="0" smtClean="0">
                <a:solidFill>
                  <a:schemeClr val="tx2">
                    <a:lumMod val="50000"/>
                  </a:schemeClr>
                </a:solidFill>
              </a:rPr>
              <a:t>contribute to the </a:t>
            </a:r>
          </a:p>
          <a:p>
            <a:pPr marL="793750" lvl="1" indent="0" eaLnBrk="1" hangingPunct="1">
              <a:spcBef>
                <a:spcPts val="0"/>
              </a:spcBef>
              <a:buNone/>
              <a:defRPr/>
            </a:pPr>
            <a:r>
              <a:rPr lang="en-US" sz="3600" dirty="0">
                <a:solidFill>
                  <a:schemeClr val="tx2">
                    <a:lumMod val="50000"/>
                  </a:schemeClr>
                </a:solidFill>
              </a:rPr>
              <a:t> </a:t>
            </a:r>
            <a:r>
              <a:rPr lang="en-US" sz="3600" dirty="0" smtClean="0">
                <a:solidFill>
                  <a:schemeClr val="tx2">
                    <a:lumMod val="50000"/>
                  </a:schemeClr>
                </a:solidFill>
              </a:rPr>
              <a:t>   negative behaviors.</a:t>
            </a:r>
          </a:p>
        </p:txBody>
      </p:sp>
      <p:pic>
        <p:nvPicPr>
          <p:cNvPr id="2" name="Picture 1"/>
          <p:cNvPicPr>
            <a:picLocks noChangeAspect="1"/>
          </p:cNvPicPr>
          <p:nvPr/>
        </p:nvPicPr>
        <p:blipFill>
          <a:blip r:embed="rId3">
            <a:duotone>
              <a:prstClr val="black"/>
              <a:schemeClr val="accent5">
                <a:tint val="45000"/>
                <a:satMod val="400000"/>
              </a:schemeClr>
            </a:duotone>
          </a:blip>
          <a:stretch>
            <a:fillRect/>
          </a:stretch>
        </p:blipFill>
        <p:spPr>
          <a:xfrm>
            <a:off x="6172200" y="3048000"/>
            <a:ext cx="2209800" cy="3609052"/>
          </a:xfrm>
          <a:prstGeom prst="rect">
            <a:avLst/>
          </a:prstGeom>
        </p:spPr>
      </p:pic>
    </p:spTree>
    <p:extLst>
      <p:ext uri="{BB962C8B-B14F-4D97-AF65-F5344CB8AC3E}">
        <p14:creationId xmlns:p14="http://schemas.microsoft.com/office/powerpoint/2010/main" val="4258318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 calcmode="lin" valueType="num">
                                      <p:cBhvr additive="base">
                                        <p:cTn id="7"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anim calcmode="lin" valueType="num">
                                      <p:cBhvr additive="base">
                                        <p:cTn id="11"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459">
                                            <p:txEl>
                                              <p:pRg st="3" end="3"/>
                                            </p:txEl>
                                          </p:spTgt>
                                        </p:tgtEl>
                                        <p:attrNameLst>
                                          <p:attrName>style.visibility</p:attrName>
                                        </p:attrNameLst>
                                      </p:cBhvr>
                                      <p:to>
                                        <p:strVal val="visible"/>
                                      </p:to>
                                    </p:set>
                                    <p:anim calcmode="lin" valueType="num">
                                      <p:cBhvr additive="base">
                                        <p:cTn id="15"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459">
                                            <p:txEl>
                                              <p:pRg st="4" end="4"/>
                                            </p:txEl>
                                          </p:spTgt>
                                        </p:tgtEl>
                                        <p:attrNameLst>
                                          <p:attrName>style.visibility</p:attrName>
                                        </p:attrNameLst>
                                      </p:cBhvr>
                                      <p:to>
                                        <p:strVal val="visible"/>
                                      </p:to>
                                    </p:set>
                                    <p:anim calcmode="lin" valueType="num">
                                      <p:cBhvr additive="base">
                                        <p:cTn id="19"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1"/>
          <p:cNvSpPr>
            <a:spLocks noGrp="1"/>
          </p:cNvSpPr>
          <p:nvPr>
            <p:ph idx="1"/>
          </p:nvPr>
        </p:nvSpPr>
        <p:spPr>
          <a:xfrm>
            <a:off x="457200" y="457200"/>
            <a:ext cx="8229600" cy="6019800"/>
          </a:xfrm>
          <a:prstGeom prst="flowChartAlternateProcess">
            <a:avLst/>
          </a:prstGeom>
          <a:solidFill>
            <a:schemeClr val="tx2">
              <a:lumMod val="75000"/>
            </a:schemeClr>
          </a:solidFill>
          <a:ln/>
        </p:spPr>
        <p:style>
          <a:lnRef idx="1">
            <a:schemeClr val="accent5"/>
          </a:lnRef>
          <a:fillRef idx="2">
            <a:schemeClr val="accent5"/>
          </a:fillRef>
          <a:effectRef idx="1">
            <a:schemeClr val="accent5"/>
          </a:effectRef>
          <a:fontRef idx="minor">
            <a:schemeClr val="dk1"/>
          </a:fontRef>
        </p:style>
        <p:txBody>
          <a:bodyPr/>
          <a:lstStyle/>
          <a:p>
            <a:pPr marL="457200" indent="-457200" algn="ctr">
              <a:spcBef>
                <a:spcPts val="0"/>
              </a:spcBef>
              <a:buFont typeface="Arial" pitchFamily="34" charset="0"/>
              <a:buNone/>
              <a:defRPr/>
            </a:pPr>
            <a:r>
              <a:rPr lang="en-US" sz="2000" b="1" dirty="0" smtClean="0"/>
              <a:t/>
            </a:r>
            <a:br>
              <a:rPr lang="en-US" sz="2000" b="1" dirty="0" smtClean="0"/>
            </a:br>
            <a:r>
              <a:rPr lang="en-US" sz="4000" b="1" dirty="0">
                <a:solidFill>
                  <a:srgbClr val="40B1CC"/>
                </a:solidFill>
              </a:rPr>
              <a:t>T</a:t>
            </a:r>
            <a:r>
              <a:rPr lang="en-US" sz="4000" b="1" dirty="0" smtClean="0">
                <a:solidFill>
                  <a:srgbClr val="40B1CC"/>
                </a:solidFill>
              </a:rPr>
              <a:t>wo Types of Bystanders </a:t>
            </a:r>
            <a:br>
              <a:rPr lang="en-US" sz="4000" b="1" dirty="0" smtClean="0">
                <a:solidFill>
                  <a:srgbClr val="40B1CC"/>
                </a:solidFill>
              </a:rPr>
            </a:br>
            <a:r>
              <a:rPr lang="en-US" sz="2800" b="1" dirty="0" smtClean="0">
                <a:solidFill>
                  <a:srgbClr val="40B1CC"/>
                </a:solidFill>
                <a:ea typeface="Batang" pitchFamily="18" charset="-127"/>
              </a:rPr>
              <a:t/>
            </a:r>
            <a:br>
              <a:rPr lang="en-US" sz="2800" b="1" dirty="0" smtClean="0">
                <a:solidFill>
                  <a:srgbClr val="40B1CC"/>
                </a:solidFill>
                <a:ea typeface="Batang" pitchFamily="18" charset="-127"/>
              </a:rPr>
            </a:br>
            <a:r>
              <a:rPr lang="en-US" sz="2800" b="1" dirty="0" smtClean="0">
                <a:solidFill>
                  <a:srgbClr val="40B1CC"/>
                </a:solidFill>
                <a:ea typeface="Batang" pitchFamily="18" charset="-127"/>
              </a:rPr>
              <a:t> </a:t>
            </a:r>
            <a:r>
              <a:rPr lang="en-US" sz="3600" b="1" dirty="0" smtClean="0">
                <a:solidFill>
                  <a:srgbClr val="40B1CC"/>
                </a:solidFill>
                <a:ea typeface="Batang" pitchFamily="18" charset="-127"/>
              </a:rPr>
              <a:t>Passive AND Active</a:t>
            </a:r>
            <a:r>
              <a:rPr lang="en-US" sz="3600" dirty="0" smtClean="0">
                <a:solidFill>
                  <a:srgbClr val="40B1CC"/>
                </a:solidFill>
              </a:rPr>
              <a:t/>
            </a:r>
            <a:br>
              <a:rPr lang="en-US" sz="3600" dirty="0" smtClean="0">
                <a:solidFill>
                  <a:srgbClr val="40B1CC"/>
                </a:solidFill>
              </a:rPr>
            </a:br>
            <a:endParaRPr lang="en-US" sz="3600" dirty="0" smtClean="0">
              <a:solidFill>
                <a:srgbClr val="40B1CC"/>
              </a:solidFill>
            </a:endParaRPr>
          </a:p>
        </p:txBody>
      </p:sp>
      <p:pic>
        <p:nvPicPr>
          <p:cNvPr id="3" name="Picture 2" descr="do something nothing.png"/>
          <p:cNvPicPr>
            <a:picLocks noChangeAspect="1"/>
          </p:cNvPicPr>
          <p:nvPr/>
        </p:nvPicPr>
        <p:blipFill>
          <a:blip r:embed="rId3" cstate="print">
            <a:duotone>
              <a:prstClr val="black"/>
              <a:schemeClr val="accent1">
                <a:tint val="45000"/>
                <a:satMod val="400000"/>
              </a:schemeClr>
            </a:duotone>
          </a:blip>
          <a:srcRect/>
          <a:stretch>
            <a:fillRect/>
          </a:stretch>
        </p:blipFill>
        <p:spPr bwMode="auto">
          <a:xfrm rot="801734">
            <a:off x="1159826" y="3510609"/>
            <a:ext cx="6238895" cy="21953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25650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a:xfrm>
            <a:off x="685800" y="277813"/>
            <a:ext cx="7924800" cy="865187"/>
          </a:xfrm>
          <a:prstGeom prst="roundRect">
            <a:avLst/>
          </a:prstGeom>
          <a:noFill/>
          <a:extLst/>
        </p:spPr>
        <p:txBody>
          <a:bodyPr>
            <a:normAutofit fontScale="90000"/>
          </a:bodyPr>
          <a:lstStyle/>
          <a:p>
            <a:pPr>
              <a:defRPr/>
            </a:pPr>
            <a:r>
              <a:rPr lang="en-US" sz="5100" b="1" dirty="0">
                <a:solidFill>
                  <a:schemeClr val="tx2">
                    <a:lumMod val="75000"/>
                  </a:schemeClr>
                </a:solidFill>
                <a:latin typeface="Arial" panose="020B0604020202020204" pitchFamily="34" charset="0"/>
                <a:cs typeface="Arial" panose="020B0604020202020204" pitchFamily="34" charset="0"/>
              </a:rPr>
              <a:t>Goals</a:t>
            </a:r>
            <a:r>
              <a:rPr lang="en-US" sz="4000" b="1" dirty="0">
                <a:solidFill>
                  <a:schemeClr val="tx2">
                    <a:lumMod val="75000"/>
                  </a:schemeClr>
                </a:solidFill>
                <a:latin typeface="Arial" panose="020B0604020202020204" pitchFamily="34" charset="0"/>
                <a:cs typeface="Arial" panose="020B0604020202020204" pitchFamily="34" charset="0"/>
              </a:rPr>
              <a:t> </a:t>
            </a:r>
          </a:p>
        </p:txBody>
      </p:sp>
      <p:grpSp>
        <p:nvGrpSpPr>
          <p:cNvPr id="2" name="Group 1"/>
          <p:cNvGrpSpPr/>
          <p:nvPr/>
        </p:nvGrpSpPr>
        <p:grpSpPr>
          <a:xfrm>
            <a:off x="685800" y="1145418"/>
            <a:ext cx="7924800" cy="5497605"/>
            <a:chOff x="3038855" y="1145418"/>
            <a:chExt cx="2990088" cy="5497605"/>
          </a:xfrm>
        </p:grpSpPr>
        <p:sp>
          <p:nvSpPr>
            <p:cNvPr id="3" name="Freeform 2"/>
            <p:cNvSpPr/>
            <p:nvPr/>
          </p:nvSpPr>
          <p:spPr>
            <a:xfrm>
              <a:off x="3038855" y="1145418"/>
              <a:ext cx="2990088" cy="1057231"/>
            </a:xfrm>
            <a:custGeom>
              <a:avLst/>
              <a:gdLst>
                <a:gd name="connsiteX0" fmla="*/ 0 w 2990088"/>
                <a:gd name="connsiteY0" fmla="*/ 176209 h 1057231"/>
                <a:gd name="connsiteX1" fmla="*/ 176209 w 2990088"/>
                <a:gd name="connsiteY1" fmla="*/ 0 h 1057231"/>
                <a:gd name="connsiteX2" fmla="*/ 2813879 w 2990088"/>
                <a:gd name="connsiteY2" fmla="*/ 0 h 1057231"/>
                <a:gd name="connsiteX3" fmla="*/ 2990088 w 2990088"/>
                <a:gd name="connsiteY3" fmla="*/ 176209 h 1057231"/>
                <a:gd name="connsiteX4" fmla="*/ 2990088 w 2990088"/>
                <a:gd name="connsiteY4" fmla="*/ 881022 h 1057231"/>
                <a:gd name="connsiteX5" fmla="*/ 2813879 w 2990088"/>
                <a:gd name="connsiteY5" fmla="*/ 1057231 h 1057231"/>
                <a:gd name="connsiteX6" fmla="*/ 176209 w 2990088"/>
                <a:gd name="connsiteY6" fmla="*/ 1057231 h 1057231"/>
                <a:gd name="connsiteX7" fmla="*/ 0 w 2990088"/>
                <a:gd name="connsiteY7" fmla="*/ 881022 h 1057231"/>
                <a:gd name="connsiteX8" fmla="*/ 0 w 2990088"/>
                <a:gd name="connsiteY8" fmla="*/ 176209 h 105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088" h="1057231">
                  <a:moveTo>
                    <a:pt x="0" y="176209"/>
                  </a:moveTo>
                  <a:cubicBezTo>
                    <a:pt x="0" y="78891"/>
                    <a:pt x="78891" y="0"/>
                    <a:pt x="176209" y="0"/>
                  </a:cubicBezTo>
                  <a:lnTo>
                    <a:pt x="2813879" y="0"/>
                  </a:lnTo>
                  <a:cubicBezTo>
                    <a:pt x="2911197" y="0"/>
                    <a:pt x="2990088" y="78891"/>
                    <a:pt x="2990088" y="176209"/>
                  </a:cubicBezTo>
                  <a:lnTo>
                    <a:pt x="2990088" y="881022"/>
                  </a:lnTo>
                  <a:cubicBezTo>
                    <a:pt x="2990088" y="978340"/>
                    <a:pt x="2911197" y="1057231"/>
                    <a:pt x="2813879" y="1057231"/>
                  </a:cubicBezTo>
                  <a:lnTo>
                    <a:pt x="176209" y="1057231"/>
                  </a:lnTo>
                  <a:cubicBezTo>
                    <a:pt x="78891" y="1057231"/>
                    <a:pt x="0" y="978340"/>
                    <a:pt x="0" y="881022"/>
                  </a:cubicBezTo>
                  <a:lnTo>
                    <a:pt x="0" y="176209"/>
                  </a:lnTo>
                  <a:close/>
                </a:path>
              </a:pathLst>
            </a:custGeom>
            <a:solidFill>
              <a:schemeClr val="tx2">
                <a:lumMod val="5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5430" tIns="93520" rIns="135430" bIns="93520" numCol="1" spcCol="1270" anchor="ctr" anchorCtr="0">
              <a:noAutofit/>
            </a:bodyPr>
            <a:lstStyle/>
            <a:p>
              <a:pPr lvl="0" algn="ctr" defTabSz="977900" rtl="0">
                <a:lnSpc>
                  <a:spcPct val="90000"/>
                </a:lnSpc>
                <a:spcBef>
                  <a:spcPct val="0"/>
                </a:spcBef>
                <a:spcAft>
                  <a:spcPct val="35000"/>
                </a:spcAft>
              </a:pPr>
              <a:r>
                <a:rPr lang="en-US" sz="2800" b="1" kern="1200" dirty="0" smtClean="0">
                  <a:effectLst>
                    <a:outerShdw blurRad="38100" dist="38100" dir="2700000" algn="tl">
                      <a:srgbClr val="000000">
                        <a:alpha val="43137"/>
                      </a:srgbClr>
                    </a:outerShdw>
                  </a:effectLst>
                </a:rPr>
                <a:t>Develop specific intervention skills.</a:t>
              </a:r>
              <a:endParaRPr lang="en-US" sz="2800" b="1" kern="1200" dirty="0">
                <a:effectLst>
                  <a:outerShdw blurRad="38100" dist="38100" dir="2700000" algn="tl">
                    <a:srgbClr val="000000">
                      <a:alpha val="43137"/>
                    </a:srgbClr>
                  </a:outerShdw>
                </a:effectLst>
              </a:endParaRPr>
            </a:p>
          </p:txBody>
        </p:sp>
        <p:sp>
          <p:nvSpPr>
            <p:cNvPr id="5" name="Freeform 4"/>
            <p:cNvSpPr/>
            <p:nvPr/>
          </p:nvSpPr>
          <p:spPr>
            <a:xfrm>
              <a:off x="3038855" y="2255511"/>
              <a:ext cx="2990088" cy="1057231"/>
            </a:xfrm>
            <a:custGeom>
              <a:avLst/>
              <a:gdLst>
                <a:gd name="connsiteX0" fmla="*/ 0 w 2990088"/>
                <a:gd name="connsiteY0" fmla="*/ 176209 h 1057231"/>
                <a:gd name="connsiteX1" fmla="*/ 176209 w 2990088"/>
                <a:gd name="connsiteY1" fmla="*/ 0 h 1057231"/>
                <a:gd name="connsiteX2" fmla="*/ 2813879 w 2990088"/>
                <a:gd name="connsiteY2" fmla="*/ 0 h 1057231"/>
                <a:gd name="connsiteX3" fmla="*/ 2990088 w 2990088"/>
                <a:gd name="connsiteY3" fmla="*/ 176209 h 1057231"/>
                <a:gd name="connsiteX4" fmla="*/ 2990088 w 2990088"/>
                <a:gd name="connsiteY4" fmla="*/ 881022 h 1057231"/>
                <a:gd name="connsiteX5" fmla="*/ 2813879 w 2990088"/>
                <a:gd name="connsiteY5" fmla="*/ 1057231 h 1057231"/>
                <a:gd name="connsiteX6" fmla="*/ 176209 w 2990088"/>
                <a:gd name="connsiteY6" fmla="*/ 1057231 h 1057231"/>
                <a:gd name="connsiteX7" fmla="*/ 0 w 2990088"/>
                <a:gd name="connsiteY7" fmla="*/ 881022 h 1057231"/>
                <a:gd name="connsiteX8" fmla="*/ 0 w 2990088"/>
                <a:gd name="connsiteY8" fmla="*/ 176209 h 105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088" h="1057231">
                  <a:moveTo>
                    <a:pt x="0" y="176209"/>
                  </a:moveTo>
                  <a:cubicBezTo>
                    <a:pt x="0" y="78891"/>
                    <a:pt x="78891" y="0"/>
                    <a:pt x="176209" y="0"/>
                  </a:cubicBezTo>
                  <a:lnTo>
                    <a:pt x="2813879" y="0"/>
                  </a:lnTo>
                  <a:cubicBezTo>
                    <a:pt x="2911197" y="0"/>
                    <a:pt x="2990088" y="78891"/>
                    <a:pt x="2990088" y="176209"/>
                  </a:cubicBezTo>
                  <a:lnTo>
                    <a:pt x="2990088" y="881022"/>
                  </a:lnTo>
                  <a:cubicBezTo>
                    <a:pt x="2990088" y="978340"/>
                    <a:pt x="2911197" y="1057231"/>
                    <a:pt x="2813879" y="1057231"/>
                  </a:cubicBezTo>
                  <a:lnTo>
                    <a:pt x="176209" y="1057231"/>
                  </a:lnTo>
                  <a:cubicBezTo>
                    <a:pt x="78891" y="1057231"/>
                    <a:pt x="0" y="978340"/>
                    <a:pt x="0" y="881022"/>
                  </a:cubicBezTo>
                  <a:lnTo>
                    <a:pt x="0" y="176209"/>
                  </a:lnTo>
                  <a:close/>
                </a:path>
              </a:pathLst>
            </a:custGeom>
            <a:solidFill>
              <a:schemeClr val="tx2">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5430" tIns="93520" rIns="135430" bIns="93520" numCol="1" spcCol="1270" anchor="ctr" anchorCtr="0">
              <a:noAutofit/>
            </a:bodyPr>
            <a:lstStyle/>
            <a:p>
              <a:pPr lvl="0" algn="ctr" defTabSz="977900" rtl="0">
                <a:lnSpc>
                  <a:spcPct val="90000"/>
                </a:lnSpc>
                <a:spcBef>
                  <a:spcPct val="0"/>
                </a:spcBef>
                <a:spcAft>
                  <a:spcPct val="35000"/>
                </a:spcAft>
              </a:pPr>
              <a:r>
                <a:rPr lang="en-US" sz="2800" b="1" kern="1200" dirty="0" smtClean="0">
                  <a:effectLst>
                    <a:outerShdw blurRad="38100" dist="38100" dir="2700000" algn="tl">
                      <a:srgbClr val="000000">
                        <a:alpha val="43137"/>
                      </a:srgbClr>
                    </a:outerShdw>
                  </a:effectLst>
                </a:rPr>
                <a:t>Recognize reasons why people may not intervene.</a:t>
              </a:r>
            </a:p>
          </p:txBody>
        </p:sp>
        <p:sp>
          <p:nvSpPr>
            <p:cNvPr id="6" name="Freeform 5"/>
            <p:cNvSpPr/>
            <p:nvPr/>
          </p:nvSpPr>
          <p:spPr>
            <a:xfrm>
              <a:off x="3038855" y="3365605"/>
              <a:ext cx="2990088" cy="1057231"/>
            </a:xfrm>
            <a:custGeom>
              <a:avLst/>
              <a:gdLst>
                <a:gd name="connsiteX0" fmla="*/ 0 w 2990088"/>
                <a:gd name="connsiteY0" fmla="*/ 176209 h 1057231"/>
                <a:gd name="connsiteX1" fmla="*/ 176209 w 2990088"/>
                <a:gd name="connsiteY1" fmla="*/ 0 h 1057231"/>
                <a:gd name="connsiteX2" fmla="*/ 2813879 w 2990088"/>
                <a:gd name="connsiteY2" fmla="*/ 0 h 1057231"/>
                <a:gd name="connsiteX3" fmla="*/ 2990088 w 2990088"/>
                <a:gd name="connsiteY3" fmla="*/ 176209 h 1057231"/>
                <a:gd name="connsiteX4" fmla="*/ 2990088 w 2990088"/>
                <a:gd name="connsiteY4" fmla="*/ 881022 h 1057231"/>
                <a:gd name="connsiteX5" fmla="*/ 2813879 w 2990088"/>
                <a:gd name="connsiteY5" fmla="*/ 1057231 h 1057231"/>
                <a:gd name="connsiteX6" fmla="*/ 176209 w 2990088"/>
                <a:gd name="connsiteY6" fmla="*/ 1057231 h 1057231"/>
                <a:gd name="connsiteX7" fmla="*/ 0 w 2990088"/>
                <a:gd name="connsiteY7" fmla="*/ 881022 h 1057231"/>
                <a:gd name="connsiteX8" fmla="*/ 0 w 2990088"/>
                <a:gd name="connsiteY8" fmla="*/ 176209 h 105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088" h="1057231">
                  <a:moveTo>
                    <a:pt x="0" y="176209"/>
                  </a:moveTo>
                  <a:cubicBezTo>
                    <a:pt x="0" y="78891"/>
                    <a:pt x="78891" y="0"/>
                    <a:pt x="176209" y="0"/>
                  </a:cubicBezTo>
                  <a:lnTo>
                    <a:pt x="2813879" y="0"/>
                  </a:lnTo>
                  <a:cubicBezTo>
                    <a:pt x="2911197" y="0"/>
                    <a:pt x="2990088" y="78891"/>
                    <a:pt x="2990088" y="176209"/>
                  </a:cubicBezTo>
                  <a:lnTo>
                    <a:pt x="2990088" y="881022"/>
                  </a:lnTo>
                  <a:cubicBezTo>
                    <a:pt x="2990088" y="978340"/>
                    <a:pt x="2911197" y="1057231"/>
                    <a:pt x="2813879" y="1057231"/>
                  </a:cubicBezTo>
                  <a:lnTo>
                    <a:pt x="176209" y="1057231"/>
                  </a:lnTo>
                  <a:cubicBezTo>
                    <a:pt x="78891" y="1057231"/>
                    <a:pt x="0" y="978340"/>
                    <a:pt x="0" y="881022"/>
                  </a:cubicBezTo>
                  <a:lnTo>
                    <a:pt x="0" y="176209"/>
                  </a:lnTo>
                  <a:close/>
                </a:path>
              </a:pathLst>
            </a:custGeom>
            <a:solidFill>
              <a:schemeClr val="accent1">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5430" tIns="93520" rIns="135430" bIns="93520" numCol="1" spcCol="1270" anchor="ctr" anchorCtr="0">
              <a:noAutofit/>
            </a:bodyPr>
            <a:lstStyle/>
            <a:p>
              <a:pPr lvl="0" algn="ctr" defTabSz="977900" rtl="0">
                <a:lnSpc>
                  <a:spcPct val="90000"/>
                </a:lnSpc>
                <a:spcBef>
                  <a:spcPct val="0"/>
                </a:spcBef>
                <a:spcAft>
                  <a:spcPct val="35000"/>
                </a:spcAft>
              </a:pPr>
              <a:r>
                <a:rPr lang="en-US" sz="2800" b="1" kern="1200" dirty="0" smtClean="0">
                  <a:effectLst>
                    <a:outerShdw blurRad="38100" dist="38100" dir="2700000" algn="tl">
                      <a:srgbClr val="000000">
                        <a:alpha val="43137"/>
                      </a:srgbClr>
                    </a:outerShdw>
                  </a:effectLst>
                </a:rPr>
                <a:t>Increase confidence  to be  an active  bystander.</a:t>
              </a:r>
              <a:endParaRPr lang="en-US" sz="2800" b="1" kern="1200" dirty="0">
                <a:effectLst>
                  <a:outerShdw blurRad="38100" dist="38100" dir="2700000" algn="tl">
                    <a:srgbClr val="000000">
                      <a:alpha val="43137"/>
                    </a:srgbClr>
                  </a:outerShdw>
                </a:effectLst>
              </a:endParaRPr>
            </a:p>
          </p:txBody>
        </p:sp>
        <p:sp>
          <p:nvSpPr>
            <p:cNvPr id="7" name="Freeform 6"/>
            <p:cNvSpPr/>
            <p:nvPr/>
          </p:nvSpPr>
          <p:spPr>
            <a:xfrm>
              <a:off x="3038855" y="4475698"/>
              <a:ext cx="2990088" cy="1057231"/>
            </a:xfrm>
            <a:custGeom>
              <a:avLst/>
              <a:gdLst>
                <a:gd name="connsiteX0" fmla="*/ 0 w 2990088"/>
                <a:gd name="connsiteY0" fmla="*/ 176209 h 1057231"/>
                <a:gd name="connsiteX1" fmla="*/ 176209 w 2990088"/>
                <a:gd name="connsiteY1" fmla="*/ 0 h 1057231"/>
                <a:gd name="connsiteX2" fmla="*/ 2813879 w 2990088"/>
                <a:gd name="connsiteY2" fmla="*/ 0 h 1057231"/>
                <a:gd name="connsiteX3" fmla="*/ 2990088 w 2990088"/>
                <a:gd name="connsiteY3" fmla="*/ 176209 h 1057231"/>
                <a:gd name="connsiteX4" fmla="*/ 2990088 w 2990088"/>
                <a:gd name="connsiteY4" fmla="*/ 881022 h 1057231"/>
                <a:gd name="connsiteX5" fmla="*/ 2813879 w 2990088"/>
                <a:gd name="connsiteY5" fmla="*/ 1057231 h 1057231"/>
                <a:gd name="connsiteX6" fmla="*/ 176209 w 2990088"/>
                <a:gd name="connsiteY6" fmla="*/ 1057231 h 1057231"/>
                <a:gd name="connsiteX7" fmla="*/ 0 w 2990088"/>
                <a:gd name="connsiteY7" fmla="*/ 881022 h 1057231"/>
                <a:gd name="connsiteX8" fmla="*/ 0 w 2990088"/>
                <a:gd name="connsiteY8" fmla="*/ 176209 h 105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088" h="1057231">
                  <a:moveTo>
                    <a:pt x="0" y="176209"/>
                  </a:moveTo>
                  <a:cubicBezTo>
                    <a:pt x="0" y="78891"/>
                    <a:pt x="78891" y="0"/>
                    <a:pt x="176209" y="0"/>
                  </a:cubicBezTo>
                  <a:lnTo>
                    <a:pt x="2813879" y="0"/>
                  </a:lnTo>
                  <a:cubicBezTo>
                    <a:pt x="2911197" y="0"/>
                    <a:pt x="2990088" y="78891"/>
                    <a:pt x="2990088" y="176209"/>
                  </a:cubicBezTo>
                  <a:lnTo>
                    <a:pt x="2990088" y="881022"/>
                  </a:lnTo>
                  <a:cubicBezTo>
                    <a:pt x="2990088" y="978340"/>
                    <a:pt x="2911197" y="1057231"/>
                    <a:pt x="2813879" y="1057231"/>
                  </a:cubicBezTo>
                  <a:lnTo>
                    <a:pt x="176209" y="1057231"/>
                  </a:lnTo>
                  <a:cubicBezTo>
                    <a:pt x="78891" y="1057231"/>
                    <a:pt x="0" y="978340"/>
                    <a:pt x="0" y="881022"/>
                  </a:cubicBezTo>
                  <a:lnTo>
                    <a:pt x="0" y="176209"/>
                  </a:lnTo>
                  <a:close/>
                </a:path>
              </a:pathLst>
            </a:custGeom>
            <a:solidFill>
              <a:schemeClr val="tx2">
                <a:lumMod val="60000"/>
                <a:lumOff val="4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5430" tIns="93520" rIns="135430" bIns="93520" numCol="1" spcCol="1270" anchor="ctr" anchorCtr="0">
              <a:noAutofit/>
            </a:bodyPr>
            <a:lstStyle/>
            <a:p>
              <a:pPr lvl="0" algn="ctr" defTabSz="977900" rtl="0">
                <a:lnSpc>
                  <a:spcPct val="90000"/>
                </a:lnSpc>
                <a:spcBef>
                  <a:spcPct val="0"/>
                </a:spcBef>
                <a:spcAft>
                  <a:spcPct val="35000"/>
                </a:spcAft>
              </a:pPr>
              <a:r>
                <a:rPr lang="en-US" sz="2800" b="1" kern="1200" dirty="0" smtClean="0">
                  <a:effectLst>
                    <a:outerShdw blurRad="38100" dist="38100" dir="2700000" algn="tl">
                      <a:srgbClr val="000000">
                        <a:alpha val="43137"/>
                      </a:srgbClr>
                    </a:outerShdw>
                  </a:effectLst>
                </a:rPr>
                <a:t>Empower other students  to act.</a:t>
              </a:r>
              <a:endParaRPr lang="en-US" sz="2800" b="1" kern="1200" dirty="0">
                <a:effectLst>
                  <a:outerShdw blurRad="38100" dist="38100" dir="2700000" algn="tl">
                    <a:srgbClr val="000000">
                      <a:alpha val="43137"/>
                    </a:srgbClr>
                  </a:outerShdw>
                </a:effectLst>
              </a:endParaRPr>
            </a:p>
          </p:txBody>
        </p:sp>
        <p:sp>
          <p:nvSpPr>
            <p:cNvPr id="8" name="Freeform 7"/>
            <p:cNvSpPr/>
            <p:nvPr/>
          </p:nvSpPr>
          <p:spPr>
            <a:xfrm>
              <a:off x="3038855" y="5585792"/>
              <a:ext cx="2990088" cy="1057231"/>
            </a:xfrm>
            <a:custGeom>
              <a:avLst/>
              <a:gdLst>
                <a:gd name="connsiteX0" fmla="*/ 0 w 2990088"/>
                <a:gd name="connsiteY0" fmla="*/ 176209 h 1057231"/>
                <a:gd name="connsiteX1" fmla="*/ 176209 w 2990088"/>
                <a:gd name="connsiteY1" fmla="*/ 0 h 1057231"/>
                <a:gd name="connsiteX2" fmla="*/ 2813879 w 2990088"/>
                <a:gd name="connsiteY2" fmla="*/ 0 h 1057231"/>
                <a:gd name="connsiteX3" fmla="*/ 2990088 w 2990088"/>
                <a:gd name="connsiteY3" fmla="*/ 176209 h 1057231"/>
                <a:gd name="connsiteX4" fmla="*/ 2990088 w 2990088"/>
                <a:gd name="connsiteY4" fmla="*/ 881022 h 1057231"/>
                <a:gd name="connsiteX5" fmla="*/ 2813879 w 2990088"/>
                <a:gd name="connsiteY5" fmla="*/ 1057231 h 1057231"/>
                <a:gd name="connsiteX6" fmla="*/ 176209 w 2990088"/>
                <a:gd name="connsiteY6" fmla="*/ 1057231 h 1057231"/>
                <a:gd name="connsiteX7" fmla="*/ 0 w 2990088"/>
                <a:gd name="connsiteY7" fmla="*/ 881022 h 1057231"/>
                <a:gd name="connsiteX8" fmla="*/ 0 w 2990088"/>
                <a:gd name="connsiteY8" fmla="*/ 176209 h 105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0088" h="1057231">
                  <a:moveTo>
                    <a:pt x="0" y="176209"/>
                  </a:moveTo>
                  <a:cubicBezTo>
                    <a:pt x="0" y="78891"/>
                    <a:pt x="78891" y="0"/>
                    <a:pt x="176209" y="0"/>
                  </a:cubicBezTo>
                  <a:lnTo>
                    <a:pt x="2813879" y="0"/>
                  </a:lnTo>
                  <a:cubicBezTo>
                    <a:pt x="2911197" y="0"/>
                    <a:pt x="2990088" y="78891"/>
                    <a:pt x="2990088" y="176209"/>
                  </a:cubicBezTo>
                  <a:lnTo>
                    <a:pt x="2990088" y="881022"/>
                  </a:lnTo>
                  <a:cubicBezTo>
                    <a:pt x="2990088" y="978340"/>
                    <a:pt x="2911197" y="1057231"/>
                    <a:pt x="2813879" y="1057231"/>
                  </a:cubicBezTo>
                  <a:lnTo>
                    <a:pt x="176209" y="1057231"/>
                  </a:lnTo>
                  <a:cubicBezTo>
                    <a:pt x="78891" y="1057231"/>
                    <a:pt x="0" y="978340"/>
                    <a:pt x="0" y="881022"/>
                  </a:cubicBezTo>
                  <a:lnTo>
                    <a:pt x="0" y="176209"/>
                  </a:lnTo>
                  <a:close/>
                </a:path>
              </a:pathLst>
            </a:custGeom>
            <a:solidFill>
              <a:schemeClr val="accent1">
                <a:lumMod val="75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5430" tIns="93520" rIns="135430" bIns="93520" numCol="1" spcCol="1270" anchor="ctr" anchorCtr="0">
              <a:noAutofit/>
            </a:bodyPr>
            <a:lstStyle/>
            <a:p>
              <a:pPr lvl="0" algn="ctr" defTabSz="977900" rtl="0">
                <a:lnSpc>
                  <a:spcPct val="90000"/>
                </a:lnSpc>
                <a:spcBef>
                  <a:spcPct val="0"/>
                </a:spcBef>
                <a:spcAft>
                  <a:spcPct val="35000"/>
                </a:spcAft>
              </a:pPr>
              <a:r>
                <a:rPr lang="en-US" sz="2800" b="1" kern="1200" dirty="0" smtClean="0">
                  <a:effectLst>
                    <a:outerShdw blurRad="38100" dist="38100" dir="2700000" algn="tl">
                      <a:srgbClr val="000000">
                        <a:alpha val="43137"/>
                      </a:srgbClr>
                    </a:outerShdw>
                  </a:effectLst>
                </a:rPr>
                <a:t>Create a safer, healthier campus. </a:t>
              </a:r>
              <a:endParaRPr lang="en-US" sz="2800" b="1" kern="1200" dirty="0">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272443512"/>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endParaRPr lang="en-US" altLang="en-US" dirty="0" smtClean="0"/>
          </a:p>
        </p:txBody>
      </p:sp>
      <p:sp>
        <p:nvSpPr>
          <p:cNvPr id="25603" name="Content Placeholder 2"/>
          <p:cNvSpPr>
            <a:spLocks noGrp="1"/>
          </p:cNvSpPr>
          <p:nvPr>
            <p:ph idx="1"/>
          </p:nvPr>
        </p:nvSpPr>
        <p:spPr/>
        <p:txBody>
          <a:bodyPr/>
          <a:lstStyle/>
          <a:p>
            <a:pPr eaLnBrk="1" hangingPunct="1"/>
            <a:r>
              <a:rPr lang="en-US" altLang="en-US" sz="3600" b="1" dirty="0" smtClean="0"/>
              <a:t>Bystander intervention </a:t>
            </a:r>
            <a:r>
              <a:rPr lang="en-US" altLang="en-US" sz="3600" dirty="0" smtClean="0"/>
              <a:t>addresses the behaviors of others that surround an act– thus offering an opportunity to also address behaviors BEFORE violence happens</a:t>
            </a:r>
            <a:r>
              <a:rPr lang="en-US" altLang="en-US" dirty="0" smtClean="0"/>
              <a:t>.</a:t>
            </a:r>
          </a:p>
          <a:p>
            <a:pPr eaLnBrk="1" hangingPunct="1"/>
            <a:endParaRPr lang="en-US" altLang="en-US" dirty="0" smtClean="0"/>
          </a:p>
        </p:txBody>
      </p:sp>
    </p:spTree>
    <p:extLst>
      <p:ext uri="{BB962C8B-B14F-4D97-AF65-F5344CB8AC3E}">
        <p14:creationId xmlns:p14="http://schemas.microsoft.com/office/powerpoint/2010/main" val="40815598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solidFill>
            <a:srgbClr val="C0E5EE"/>
          </a:solidFill>
        </p:spPr>
        <p:txBody>
          <a:bodyPr/>
          <a:lstStyle/>
          <a:p>
            <a:r>
              <a:rPr lang="en-US" altLang="en-US" dirty="0" smtClean="0"/>
              <a:t>The Test</a:t>
            </a:r>
          </a:p>
        </p:txBody>
      </p:sp>
      <p:sp>
        <p:nvSpPr>
          <p:cNvPr id="32771" name="Content Placeholder 2"/>
          <p:cNvSpPr>
            <a:spLocks noGrp="1"/>
          </p:cNvSpPr>
          <p:nvPr>
            <p:ph idx="1"/>
          </p:nvPr>
        </p:nvSpPr>
        <p:spPr>
          <a:solidFill>
            <a:srgbClr val="C0E5EE"/>
          </a:solidFill>
        </p:spPr>
        <p:txBody>
          <a:bodyPr/>
          <a:lstStyle/>
          <a:p>
            <a:pPr marL="0" indent="0">
              <a:buNone/>
            </a:pPr>
            <a:r>
              <a:rPr lang="en-US" altLang="en-US" dirty="0" smtClean="0">
                <a:hlinkClick r:id="rId3"/>
              </a:rPr>
              <a:t>http://www.upworthy.com/its-heartbreaking-to-see-how-people-react-to-the-first-half-of-his-test-compared-to-the-second-2</a:t>
            </a:r>
            <a:endParaRPr lang="en-US" altLang="en-US" dirty="0" smtClean="0"/>
          </a:p>
          <a:p>
            <a:pPr marL="0" indent="0">
              <a:buNone/>
            </a:pPr>
            <a:endParaRPr lang="en-US" altLang="en-US" dirty="0"/>
          </a:p>
          <a:p>
            <a:pPr marL="0" indent="0">
              <a:buNone/>
            </a:pPr>
            <a:endParaRPr lang="en-US" altLang="en-US" dirty="0" smtClean="0"/>
          </a:p>
          <a:p>
            <a:pPr marL="0" indent="0">
              <a:buNone/>
            </a:pPr>
            <a:endParaRPr lang="en-US" altLang="en-US" dirty="0" smtClean="0"/>
          </a:p>
        </p:txBody>
      </p:sp>
      <p:pic>
        <p:nvPicPr>
          <p:cNvPr id="3" name="Picture 2"/>
          <p:cNvPicPr>
            <a:picLocks noChangeAspect="1"/>
          </p:cNvPicPr>
          <p:nvPr/>
        </p:nvPicPr>
        <p:blipFill>
          <a:blip r:embed="rId4"/>
          <a:stretch>
            <a:fillRect/>
          </a:stretch>
        </p:blipFill>
        <p:spPr>
          <a:xfrm>
            <a:off x="3200400" y="3505200"/>
            <a:ext cx="3124200" cy="2514599"/>
          </a:xfrm>
          <a:prstGeom prst="rect">
            <a:avLst/>
          </a:prstGeom>
        </p:spPr>
      </p:pic>
    </p:spTree>
    <p:extLst>
      <p:ext uri="{BB962C8B-B14F-4D97-AF65-F5344CB8AC3E}">
        <p14:creationId xmlns:p14="http://schemas.microsoft.com/office/powerpoint/2010/main" val="1696861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A2D9E6"/>
        </a:solidFill>
        <a:effectLst/>
      </p:bgPr>
    </p:bg>
    <p:spTree>
      <p:nvGrpSpPr>
        <p:cNvPr id="1" name=""/>
        <p:cNvGrpSpPr/>
        <p:nvPr/>
      </p:nvGrpSpPr>
      <p:grpSpPr>
        <a:xfrm>
          <a:off x="0" y="0"/>
          <a:ext cx="0" cy="0"/>
          <a:chOff x="0" y="0"/>
          <a:chExt cx="0" cy="0"/>
        </a:xfrm>
      </p:grpSpPr>
      <p:sp>
        <p:nvSpPr>
          <p:cNvPr id="35842" name="TPQuestion"/>
          <p:cNvSpPr>
            <a:spLocks noGrp="1" noChangeArrowheads="1"/>
          </p:cNvSpPr>
          <p:nvPr>
            <p:ph type="title"/>
          </p:nvPr>
        </p:nvSpPr>
        <p:spPr>
          <a:xfrm>
            <a:off x="228600" y="228600"/>
            <a:ext cx="8610600" cy="3200400"/>
          </a:xfrm>
          <a:noFill/>
        </p:spPr>
        <p:txBody>
          <a:bodyPr anchor="t"/>
          <a:lstStyle/>
          <a:p>
            <a:pPr algn="l" eaLnBrk="1" hangingPunct="1"/>
            <a:r>
              <a:rPr lang="en-US" altLang="en-US" sz="2200" b="1" dirty="0" smtClean="0">
                <a:solidFill>
                  <a:schemeClr val="bg1"/>
                </a:solidFill>
                <a:latin typeface="Arial Narrow" pitchFamily="34" charset="0"/>
                <a:cs typeface="Arial" pitchFamily="34" charset="0"/>
              </a:rPr>
              <a:t>GO TO YOUR CORNER</a:t>
            </a:r>
            <a:r>
              <a:rPr lang="en-US" altLang="en-US" sz="3200" b="1" dirty="0" smtClean="0">
                <a:solidFill>
                  <a:schemeClr val="accent1">
                    <a:lumMod val="75000"/>
                  </a:schemeClr>
                </a:solidFill>
                <a:latin typeface="Arial Narrow" pitchFamily="34" charset="0"/>
                <a:cs typeface="Arial" pitchFamily="34" charset="0"/>
              </a:rPr>
              <a:t/>
            </a:r>
            <a:br>
              <a:rPr lang="en-US" altLang="en-US" sz="3200" b="1" dirty="0" smtClean="0">
                <a:solidFill>
                  <a:schemeClr val="accent1">
                    <a:lumMod val="75000"/>
                  </a:schemeClr>
                </a:solidFill>
                <a:latin typeface="Arial Narrow" pitchFamily="34" charset="0"/>
                <a:cs typeface="Arial" pitchFamily="34" charset="0"/>
              </a:rPr>
            </a:br>
            <a:r>
              <a:rPr lang="en-US" altLang="en-US" sz="2400" dirty="0" smtClean="0">
                <a:solidFill>
                  <a:schemeClr val="tx2">
                    <a:lumMod val="50000"/>
                  </a:schemeClr>
                </a:solidFill>
                <a:latin typeface="Arial Narrow" pitchFamily="34" charset="0"/>
                <a:cs typeface="Arial" pitchFamily="34" charset="0"/>
              </a:rPr>
              <a:t/>
            </a:r>
            <a:br>
              <a:rPr lang="en-US" altLang="en-US" sz="2400" dirty="0" smtClean="0">
                <a:solidFill>
                  <a:schemeClr val="tx2">
                    <a:lumMod val="50000"/>
                  </a:schemeClr>
                </a:solidFill>
                <a:latin typeface="Arial Narrow" pitchFamily="34" charset="0"/>
                <a:cs typeface="Arial" pitchFamily="34" charset="0"/>
              </a:rPr>
            </a:br>
            <a:r>
              <a:rPr lang="en-US" altLang="en-US" sz="3000" dirty="0" smtClean="0">
                <a:cs typeface="Arial" pitchFamily="34" charset="0"/>
              </a:rPr>
              <a:t>If someone knows violence is happening around them and knows they can do something to help stop it but doesn’t, do you think they have any responsibility for the harm that comes to individuals in their community?</a:t>
            </a:r>
          </a:p>
        </p:txBody>
      </p:sp>
      <p:sp>
        <p:nvSpPr>
          <p:cNvPr id="35843" name="TPAnswers"/>
          <p:cNvSpPr txBox="1">
            <a:spLocks noChangeArrowheads="1"/>
          </p:cNvSpPr>
          <p:nvPr>
            <p:custDataLst>
              <p:tags r:id="rId2"/>
            </p:custDataLst>
          </p:nvPr>
        </p:nvSpPr>
        <p:spPr bwMode="auto">
          <a:xfrm>
            <a:off x="457200" y="3733800"/>
            <a:ext cx="8382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20000"/>
              </a:spcBef>
              <a:buFont typeface="Arial" pitchFamily="34" charset="0"/>
              <a:buAutoNum type="arabicPeriod"/>
            </a:pPr>
            <a:r>
              <a:rPr lang="en-US" altLang="en-US" sz="2600" dirty="0">
                <a:solidFill>
                  <a:schemeClr val="accent1">
                    <a:lumMod val="50000"/>
                  </a:schemeClr>
                </a:solidFill>
              </a:rPr>
              <a:t>They have </a:t>
            </a:r>
            <a:r>
              <a:rPr lang="en-US" altLang="en-US" sz="2600" b="1" dirty="0">
                <a:solidFill>
                  <a:schemeClr val="accent1">
                    <a:lumMod val="50000"/>
                  </a:schemeClr>
                </a:solidFill>
              </a:rPr>
              <a:t>as much responsibility </a:t>
            </a:r>
            <a:r>
              <a:rPr lang="en-US" altLang="en-US" sz="2600" dirty="0">
                <a:solidFill>
                  <a:schemeClr val="accent1">
                    <a:lumMod val="50000"/>
                  </a:schemeClr>
                </a:solidFill>
              </a:rPr>
              <a:t>as the people committing the violence</a:t>
            </a:r>
          </a:p>
          <a:p>
            <a:pPr eaLnBrk="1" hangingPunct="1">
              <a:spcBef>
                <a:spcPct val="20000"/>
              </a:spcBef>
              <a:buFont typeface="Arial" pitchFamily="34" charset="0"/>
              <a:buAutoNum type="arabicPeriod"/>
            </a:pPr>
            <a:r>
              <a:rPr lang="en-US" altLang="en-US" sz="2600" dirty="0">
                <a:solidFill>
                  <a:schemeClr val="accent1">
                    <a:lumMod val="50000"/>
                  </a:schemeClr>
                </a:solidFill>
              </a:rPr>
              <a:t>They are </a:t>
            </a:r>
            <a:r>
              <a:rPr lang="en-US" altLang="en-US" sz="2600" b="1" dirty="0">
                <a:solidFill>
                  <a:schemeClr val="accent1">
                    <a:lumMod val="50000"/>
                  </a:schemeClr>
                </a:solidFill>
              </a:rPr>
              <a:t>responsible, but less than </a:t>
            </a:r>
            <a:r>
              <a:rPr lang="en-US" altLang="en-US" sz="2600" dirty="0">
                <a:solidFill>
                  <a:schemeClr val="accent1">
                    <a:lumMod val="50000"/>
                  </a:schemeClr>
                </a:solidFill>
              </a:rPr>
              <a:t>the people committing the violence</a:t>
            </a:r>
          </a:p>
          <a:p>
            <a:pPr eaLnBrk="1" hangingPunct="1">
              <a:spcBef>
                <a:spcPct val="20000"/>
              </a:spcBef>
              <a:buFont typeface="Arial" pitchFamily="34" charset="0"/>
              <a:buAutoNum type="arabicPeriod"/>
            </a:pPr>
            <a:r>
              <a:rPr lang="en-US" altLang="en-US" sz="2600" dirty="0">
                <a:solidFill>
                  <a:schemeClr val="accent1">
                    <a:lumMod val="50000"/>
                  </a:schemeClr>
                </a:solidFill>
              </a:rPr>
              <a:t>They have </a:t>
            </a:r>
            <a:r>
              <a:rPr lang="en-US" altLang="en-US" sz="2600" b="1" dirty="0">
                <a:solidFill>
                  <a:schemeClr val="accent1">
                    <a:lumMod val="50000"/>
                  </a:schemeClr>
                </a:solidFill>
              </a:rPr>
              <a:t>no responsibility</a:t>
            </a:r>
            <a:r>
              <a:rPr lang="en-US" altLang="en-US" sz="2600" dirty="0">
                <a:solidFill>
                  <a:schemeClr val="accent1">
                    <a:lumMod val="50000"/>
                  </a:schemeClr>
                </a:solidFill>
              </a:rPr>
              <a:t> for violence that occurs</a:t>
            </a:r>
          </a:p>
        </p:txBody>
      </p:sp>
    </p:spTree>
    <p:custDataLst>
      <p:tags r:id="rId1"/>
    </p:custDataLst>
    <p:extLst>
      <p:ext uri="{BB962C8B-B14F-4D97-AF65-F5344CB8AC3E}">
        <p14:creationId xmlns:p14="http://schemas.microsoft.com/office/powerpoint/2010/main" val="137606680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A2D9E6"/>
        </a:solidFill>
        <a:effectLst/>
      </p:bgPr>
    </p:bg>
    <p:spTree>
      <p:nvGrpSpPr>
        <p:cNvPr id="1" name=""/>
        <p:cNvGrpSpPr/>
        <p:nvPr/>
      </p:nvGrpSpPr>
      <p:grpSpPr>
        <a:xfrm>
          <a:off x="0" y="0"/>
          <a:ext cx="0" cy="0"/>
          <a:chOff x="0" y="0"/>
          <a:chExt cx="0" cy="0"/>
        </a:xfrm>
      </p:grpSpPr>
      <p:sp>
        <p:nvSpPr>
          <p:cNvPr id="36866" name="Rectangle 4"/>
          <p:cNvSpPr>
            <a:spLocks noChangeArrowheads="1"/>
          </p:cNvSpPr>
          <p:nvPr/>
        </p:nvSpPr>
        <p:spPr bwMode="auto">
          <a:xfrm>
            <a:off x="0" y="0"/>
            <a:ext cx="9144000" cy="6858000"/>
          </a:xfrm>
          <a:prstGeom prst="rect">
            <a:avLst/>
          </a:prstGeom>
          <a:solidFill>
            <a:schemeClr val="bg1">
              <a:lumMod val="65000"/>
            </a:schemeClr>
          </a:solidFill>
          <a:ln w="9525">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a:solidFill>
                <a:prstClr val="black"/>
              </a:solidFill>
            </a:endParaRPr>
          </a:p>
        </p:txBody>
      </p:sp>
      <p:pic>
        <p:nvPicPr>
          <p:cNvPr id="4" name="Picture 3" descr="https://encrypted-tbn3.gstatic.com/images?q=tbn:ANd9GcRTlATsnojdWAzmxwH-bMZFHPIbAr708PlnxGfn-DfiHPntmR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609600"/>
            <a:ext cx="6400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158095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a:solidFill>
            <a:schemeClr val="tx2">
              <a:lumMod val="75000"/>
            </a:schemeClr>
          </a:solidFill>
        </p:spPr>
        <p:txBody>
          <a:bodyPr/>
          <a:lstStyle/>
          <a:p>
            <a:pPr marL="0" indent="0" eaLnBrk="1" hangingPunct="1">
              <a:buFont typeface="Arial" pitchFamily="34" charset="0"/>
              <a:buNone/>
              <a:defRPr/>
            </a:pPr>
            <a:endParaRPr lang="en-US" b="1" dirty="0" smtClean="0">
              <a:solidFill>
                <a:schemeClr val="bg1"/>
              </a:solidFill>
              <a:latin typeface="Batang" pitchFamily="18" charset="-127"/>
              <a:ea typeface="Batang" pitchFamily="18" charset="-127"/>
            </a:endParaRPr>
          </a:p>
          <a:p>
            <a:pPr marL="0" indent="0" eaLnBrk="1" hangingPunct="1">
              <a:buFont typeface="Arial" pitchFamily="34" charset="0"/>
              <a:buNone/>
              <a:defRPr/>
            </a:pPr>
            <a:endParaRPr lang="en-US" b="1" dirty="0" smtClean="0">
              <a:solidFill>
                <a:schemeClr val="bg1"/>
              </a:solidFill>
              <a:latin typeface="Batang" pitchFamily="18" charset="-127"/>
              <a:ea typeface="Batang" pitchFamily="18" charset="-127"/>
            </a:endParaRPr>
          </a:p>
          <a:p>
            <a:pPr marL="463550" indent="0" eaLnBrk="1" hangingPunct="1">
              <a:buFont typeface="Arial" pitchFamily="34" charset="0"/>
              <a:buNone/>
              <a:defRPr/>
            </a:pPr>
            <a:r>
              <a:rPr lang="en-US" sz="3800" b="1" dirty="0" smtClean="0">
                <a:solidFill>
                  <a:schemeClr val="bg1"/>
                </a:solidFill>
                <a:latin typeface="Batang" pitchFamily="18" charset="-127"/>
                <a:ea typeface="Batang" pitchFamily="18" charset="-127"/>
              </a:rPr>
              <a:t>“Washing one’s hands of the conflict between the powerful and the powerless means to side with the powerful, no to be neutral.”</a:t>
            </a:r>
          </a:p>
          <a:p>
            <a:pPr eaLnBrk="1" hangingPunct="1">
              <a:defRPr/>
            </a:pPr>
            <a:endParaRPr lang="en-US" dirty="0" smtClean="0">
              <a:solidFill>
                <a:schemeClr val="bg1"/>
              </a:solidFill>
            </a:endParaRPr>
          </a:p>
          <a:p>
            <a:pPr eaLnBrk="1" hangingPunct="1">
              <a:buFont typeface="Arial" pitchFamily="34" charset="0"/>
              <a:buNone/>
              <a:defRPr/>
            </a:pPr>
            <a:r>
              <a:rPr lang="en-US" dirty="0" smtClean="0">
                <a:solidFill>
                  <a:schemeClr val="bg1"/>
                </a:solidFill>
              </a:rPr>
              <a:t>							- Paulo </a:t>
            </a:r>
            <a:r>
              <a:rPr lang="en-US" dirty="0" err="1" smtClean="0">
                <a:solidFill>
                  <a:schemeClr val="bg1"/>
                </a:solidFill>
              </a:rPr>
              <a:t>Freire</a:t>
            </a:r>
            <a:endParaRPr lang="en-US" dirty="0" smtClean="0">
              <a:solidFill>
                <a:schemeClr val="bg1"/>
              </a:solidFill>
            </a:endParaRPr>
          </a:p>
        </p:txBody>
      </p:sp>
    </p:spTree>
    <p:extLst>
      <p:ext uri="{BB962C8B-B14F-4D97-AF65-F5344CB8AC3E}">
        <p14:creationId xmlns:p14="http://schemas.microsoft.com/office/powerpoint/2010/main" val="41128813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9938" name="Title 1"/>
          <p:cNvSpPr>
            <a:spLocks noGrp="1"/>
          </p:cNvSpPr>
          <p:nvPr>
            <p:ph type="title"/>
          </p:nvPr>
        </p:nvSpPr>
        <p:spPr>
          <a:solidFill>
            <a:srgbClr val="A2D9E6"/>
          </a:solidFill>
        </p:spPr>
        <p:txBody>
          <a:bodyPr/>
          <a:lstStyle/>
          <a:p>
            <a:pPr eaLnBrk="1" hangingPunct="1"/>
            <a:r>
              <a:rPr lang="en-US" altLang="en-US" dirty="0" smtClean="0"/>
              <a:t>What are we looking at…</a:t>
            </a:r>
          </a:p>
        </p:txBody>
      </p:sp>
      <p:sp>
        <p:nvSpPr>
          <p:cNvPr id="3" name="Content Placeholder 2"/>
          <p:cNvSpPr>
            <a:spLocks noGrp="1"/>
          </p:cNvSpPr>
          <p:nvPr>
            <p:ph idx="1"/>
          </p:nvPr>
        </p:nvSpPr>
        <p:spPr/>
        <p:txBody>
          <a:bodyPr/>
          <a:lstStyle/>
          <a:p>
            <a:pPr eaLnBrk="1" hangingPunct="1">
              <a:buFont typeface="Arial" pitchFamily="34" charset="0"/>
              <a:buNone/>
              <a:defRPr/>
            </a:pPr>
            <a:r>
              <a:rPr lang="en-US" sz="4000" dirty="0" smtClean="0"/>
              <a:t>Understanding behaviors that:</a:t>
            </a:r>
          </a:p>
          <a:p>
            <a:pPr marL="514350" indent="-514350" eaLnBrk="1" hangingPunct="1">
              <a:buFont typeface="Arial" pitchFamily="34" charset="0"/>
              <a:buAutoNum type="arabicParenR"/>
              <a:defRPr/>
            </a:pPr>
            <a:r>
              <a:rPr lang="en-US" sz="4000" dirty="0" smtClean="0"/>
              <a:t>are potential high risk</a:t>
            </a:r>
          </a:p>
          <a:p>
            <a:pPr marL="514350" indent="-514350" eaLnBrk="1" hangingPunct="1">
              <a:buFont typeface="Arial" pitchFamily="34" charset="0"/>
              <a:buAutoNum type="arabicParenR"/>
              <a:defRPr/>
            </a:pPr>
            <a:r>
              <a:rPr lang="en-US" sz="4000" dirty="0" smtClean="0"/>
              <a:t>could be pre-cursors to high risk</a:t>
            </a:r>
            <a:endParaRPr lang="en-US" sz="4000" dirty="0"/>
          </a:p>
        </p:txBody>
      </p:sp>
    </p:spTree>
    <p:extLst>
      <p:ext uri="{BB962C8B-B14F-4D97-AF65-F5344CB8AC3E}">
        <p14:creationId xmlns:p14="http://schemas.microsoft.com/office/powerpoint/2010/main" val="38685185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0962" name="Title 1"/>
          <p:cNvSpPr>
            <a:spLocks noGrp="1"/>
          </p:cNvSpPr>
          <p:nvPr>
            <p:ph type="title"/>
          </p:nvPr>
        </p:nvSpPr>
        <p:spPr>
          <a:noFill/>
        </p:spPr>
        <p:txBody>
          <a:bodyPr/>
          <a:lstStyle/>
          <a:p>
            <a:pPr eaLnBrk="1" hangingPunct="1"/>
            <a:r>
              <a:rPr lang="en-US" altLang="en-US" dirty="0" smtClean="0"/>
              <a:t>Continuum of Behaviors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29601386"/>
              </p:ext>
            </p:extLst>
          </p:nvPr>
        </p:nvGraphicFramePr>
        <p:xfrm>
          <a:off x="152400" y="1600200"/>
          <a:ext cx="8839200" cy="2667000"/>
        </p:xfrm>
        <a:graphic>
          <a:graphicData uri="http://schemas.openxmlformats.org/drawingml/2006/table">
            <a:tbl>
              <a:tblPr firstRow="1" bandRow="1">
                <a:tableStyleId>{5C22544A-7EE6-4342-B048-85BDC9FD1C3A}</a:tableStyleId>
              </a:tblPr>
              <a:tblGrid>
                <a:gridCol w="1767840">
                  <a:extLst>
                    <a:ext uri="{9D8B030D-6E8A-4147-A177-3AD203B41FA5}">
                      <a16:colId xmlns:a16="http://schemas.microsoft.com/office/drawing/2014/main" xmlns="" val="20000"/>
                    </a:ext>
                  </a:extLst>
                </a:gridCol>
                <a:gridCol w="1889760">
                  <a:extLst>
                    <a:ext uri="{9D8B030D-6E8A-4147-A177-3AD203B41FA5}">
                      <a16:colId xmlns:a16="http://schemas.microsoft.com/office/drawing/2014/main" xmlns="" val="20001"/>
                    </a:ext>
                  </a:extLst>
                </a:gridCol>
                <a:gridCol w="1828800">
                  <a:extLst>
                    <a:ext uri="{9D8B030D-6E8A-4147-A177-3AD203B41FA5}">
                      <a16:colId xmlns:a16="http://schemas.microsoft.com/office/drawing/2014/main" xmlns="" val="20002"/>
                    </a:ext>
                  </a:extLst>
                </a:gridCol>
                <a:gridCol w="1828800">
                  <a:extLst>
                    <a:ext uri="{9D8B030D-6E8A-4147-A177-3AD203B41FA5}">
                      <a16:colId xmlns:a16="http://schemas.microsoft.com/office/drawing/2014/main" xmlns="" val="20003"/>
                    </a:ext>
                  </a:extLst>
                </a:gridCol>
                <a:gridCol w="1524000">
                  <a:extLst>
                    <a:ext uri="{9D8B030D-6E8A-4147-A177-3AD203B41FA5}">
                      <a16:colId xmlns:a16="http://schemas.microsoft.com/office/drawing/2014/main" xmlns="" val="20004"/>
                    </a:ext>
                  </a:extLst>
                </a:gridCol>
              </a:tblGrid>
              <a:tr h="2667000">
                <a:tc>
                  <a:txBody>
                    <a:bodyPr/>
                    <a:lstStyle/>
                    <a:p>
                      <a:r>
                        <a:rPr lang="en-US" sz="2300" dirty="0" smtClean="0">
                          <a:solidFill>
                            <a:schemeClr val="bg1"/>
                          </a:solidFill>
                        </a:rPr>
                        <a:t>Healthy, mutually respectful</a:t>
                      </a:r>
                      <a:r>
                        <a:rPr lang="en-US" sz="2300" baseline="0" dirty="0" smtClean="0">
                          <a:solidFill>
                            <a:schemeClr val="bg1"/>
                          </a:solidFill>
                        </a:rPr>
                        <a:t>,  safe, fun</a:t>
                      </a:r>
                      <a:endParaRPr lang="en-US" sz="2300" dirty="0">
                        <a:solidFill>
                          <a:schemeClr val="bg1"/>
                        </a:solidFill>
                      </a:endParaRPr>
                    </a:p>
                  </a:txBody>
                  <a:tcPr>
                    <a:solidFill>
                      <a:schemeClr val="tx2">
                        <a:lumMod val="50000"/>
                      </a:schemeClr>
                    </a:solidFill>
                  </a:tcPr>
                </a:tc>
                <a:tc>
                  <a:txBody>
                    <a:bodyPr/>
                    <a:lstStyle/>
                    <a:p>
                      <a:r>
                        <a:rPr lang="en-US" sz="2300" dirty="0" smtClean="0">
                          <a:solidFill>
                            <a:schemeClr val="bg1"/>
                          </a:solidFill>
                        </a:rPr>
                        <a:t>Mutually</a:t>
                      </a:r>
                      <a:r>
                        <a:rPr lang="en-US" sz="2300" baseline="0" dirty="0" smtClean="0">
                          <a:solidFill>
                            <a:schemeClr val="bg1"/>
                          </a:solidFill>
                        </a:rPr>
                        <a:t> flirtatious &amp; playful</a:t>
                      </a:r>
                      <a:endParaRPr lang="en-US" sz="2300" dirty="0">
                        <a:solidFill>
                          <a:schemeClr val="bg1"/>
                        </a:solidFill>
                      </a:endParaRPr>
                    </a:p>
                  </a:txBody>
                  <a:tcPr>
                    <a:solidFill>
                      <a:schemeClr val="tx2">
                        <a:lumMod val="75000"/>
                      </a:schemeClr>
                    </a:solidFill>
                  </a:tcPr>
                </a:tc>
                <a:tc>
                  <a:txBody>
                    <a:bodyPr/>
                    <a:lstStyle/>
                    <a:p>
                      <a:r>
                        <a:rPr lang="en-US" sz="2300" dirty="0" smtClean="0">
                          <a:solidFill>
                            <a:schemeClr val="bg1"/>
                          </a:solidFill>
                        </a:rPr>
                        <a:t>‘Age-appropriate’</a:t>
                      </a:r>
                    </a:p>
                    <a:p>
                      <a:r>
                        <a:rPr lang="en-US" sz="2300" baseline="0" dirty="0" smtClean="0">
                          <a:solidFill>
                            <a:schemeClr val="bg1"/>
                          </a:solidFill>
                        </a:rPr>
                        <a:t>or n</a:t>
                      </a:r>
                      <a:r>
                        <a:rPr lang="en-US" sz="2300" dirty="0" smtClean="0">
                          <a:solidFill>
                            <a:schemeClr val="bg1"/>
                          </a:solidFill>
                        </a:rPr>
                        <a:t>on-mutual</a:t>
                      </a:r>
                      <a:endParaRPr lang="en-US" sz="2300" dirty="0">
                        <a:solidFill>
                          <a:schemeClr val="bg1"/>
                        </a:solidFill>
                      </a:endParaRPr>
                    </a:p>
                  </a:txBody>
                  <a:tcPr>
                    <a:solidFill>
                      <a:schemeClr val="tx2">
                        <a:lumMod val="60000"/>
                        <a:lumOff val="40000"/>
                      </a:schemeClr>
                    </a:solidFill>
                  </a:tcPr>
                </a:tc>
                <a:tc>
                  <a:txBody>
                    <a:bodyPr/>
                    <a:lstStyle/>
                    <a:p>
                      <a:r>
                        <a:rPr lang="en-US" sz="2300" dirty="0" smtClean="0">
                          <a:solidFill>
                            <a:schemeClr val="bg1"/>
                          </a:solidFill>
                        </a:rPr>
                        <a:t>Harassment, pressure</a:t>
                      </a:r>
                      <a:endParaRPr lang="en-US" sz="2300" dirty="0">
                        <a:solidFill>
                          <a:schemeClr val="bg1"/>
                        </a:solidFill>
                      </a:endParaRPr>
                    </a:p>
                  </a:txBody>
                  <a:tcPr>
                    <a:solidFill>
                      <a:schemeClr val="tx2">
                        <a:lumMod val="40000"/>
                        <a:lumOff val="60000"/>
                      </a:schemeClr>
                    </a:solidFill>
                  </a:tcPr>
                </a:tc>
                <a:tc>
                  <a:txBody>
                    <a:bodyPr/>
                    <a:lstStyle/>
                    <a:p>
                      <a:r>
                        <a:rPr lang="en-US" sz="2300" dirty="0" smtClean="0">
                          <a:solidFill>
                            <a:srgbClr val="FF0000"/>
                          </a:solidFill>
                        </a:rPr>
                        <a:t>Abusive</a:t>
                      </a:r>
                      <a:r>
                        <a:rPr lang="en-US" sz="2300" baseline="0" dirty="0" smtClean="0">
                          <a:solidFill>
                            <a:srgbClr val="FF0000"/>
                          </a:solidFill>
                        </a:rPr>
                        <a:t>/ violent and/or illegal</a:t>
                      </a:r>
                      <a:endParaRPr lang="en-US" sz="2300" dirty="0">
                        <a:solidFill>
                          <a:srgbClr val="FF0000"/>
                        </a:solidFill>
                      </a:endParaRPr>
                    </a:p>
                  </a:txBody>
                  <a:tcPr>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cxnSp>
        <p:nvCxnSpPr>
          <p:cNvPr id="6" name="Straight Arrow Connector 5"/>
          <p:cNvCxnSpPr/>
          <p:nvPr/>
        </p:nvCxnSpPr>
        <p:spPr>
          <a:xfrm>
            <a:off x="914400" y="3352800"/>
            <a:ext cx="6858000"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26160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A2D9E6"/>
        </a:solidFill>
        <a:effectLst/>
      </p:bgPr>
    </p:bg>
    <p:spTree>
      <p:nvGrpSpPr>
        <p:cNvPr id="1" name=""/>
        <p:cNvGrpSpPr/>
        <p:nvPr/>
      </p:nvGrpSpPr>
      <p:grpSpPr>
        <a:xfrm>
          <a:off x="0" y="0"/>
          <a:ext cx="0" cy="0"/>
          <a:chOff x="0" y="0"/>
          <a:chExt cx="0" cy="0"/>
        </a:xfrm>
      </p:grpSpPr>
      <p:sp>
        <p:nvSpPr>
          <p:cNvPr id="5" name="Rectangle 9"/>
          <p:cNvSpPr>
            <a:spLocks noChangeArrowheads="1"/>
          </p:cNvSpPr>
          <p:nvPr/>
        </p:nvSpPr>
        <p:spPr bwMode="auto">
          <a:xfrm>
            <a:off x="787400" y="21844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Unwanted phone calls (home, work, cell)</a:t>
            </a:r>
          </a:p>
        </p:txBody>
      </p:sp>
      <p:sp>
        <p:nvSpPr>
          <p:cNvPr id="6" name="Rectangle 10"/>
          <p:cNvSpPr>
            <a:spLocks noChangeArrowheads="1"/>
          </p:cNvSpPr>
          <p:nvPr/>
        </p:nvSpPr>
        <p:spPr bwMode="auto">
          <a:xfrm>
            <a:off x="787400" y="32512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Using friends or family to get info</a:t>
            </a:r>
          </a:p>
        </p:txBody>
      </p:sp>
      <p:sp>
        <p:nvSpPr>
          <p:cNvPr id="7" name="Rectangle 11"/>
          <p:cNvSpPr>
            <a:spLocks noChangeArrowheads="1"/>
          </p:cNvSpPr>
          <p:nvPr/>
        </p:nvSpPr>
        <p:spPr bwMode="auto">
          <a:xfrm>
            <a:off x="787400" y="37846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Tracking</a:t>
            </a:r>
          </a:p>
        </p:txBody>
      </p:sp>
      <p:sp>
        <p:nvSpPr>
          <p:cNvPr id="8" name="Rectangle 12"/>
          <p:cNvSpPr>
            <a:spLocks noChangeArrowheads="1"/>
          </p:cNvSpPr>
          <p:nvPr/>
        </p:nvSpPr>
        <p:spPr bwMode="auto">
          <a:xfrm>
            <a:off x="787400" y="43180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Unwanted gifts</a:t>
            </a:r>
          </a:p>
        </p:txBody>
      </p:sp>
      <p:sp>
        <p:nvSpPr>
          <p:cNvPr id="9" name="Rectangle 13"/>
          <p:cNvSpPr>
            <a:spLocks noChangeArrowheads="1"/>
          </p:cNvSpPr>
          <p:nvPr/>
        </p:nvSpPr>
        <p:spPr bwMode="auto">
          <a:xfrm>
            <a:off x="787400" y="47752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Monitoring emails, texts, phone calls, etc</a:t>
            </a:r>
          </a:p>
        </p:txBody>
      </p:sp>
      <p:sp>
        <p:nvSpPr>
          <p:cNvPr id="10" name="Rectangle 14"/>
          <p:cNvSpPr>
            <a:spLocks noChangeArrowheads="1"/>
          </p:cNvSpPr>
          <p:nvPr/>
        </p:nvSpPr>
        <p:spPr bwMode="auto">
          <a:xfrm>
            <a:off x="787400" y="52324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Electronic monitoring (GPS, etc)</a:t>
            </a:r>
          </a:p>
        </p:txBody>
      </p:sp>
      <p:sp>
        <p:nvSpPr>
          <p:cNvPr id="11" name="Rectangle 15"/>
          <p:cNvSpPr>
            <a:spLocks noChangeArrowheads="1"/>
          </p:cNvSpPr>
          <p:nvPr/>
        </p:nvSpPr>
        <p:spPr bwMode="auto">
          <a:xfrm>
            <a:off x="787400" y="2679700"/>
            <a:ext cx="7772400" cy="685800"/>
          </a:xfrm>
          <a:prstGeom prst="rect">
            <a:avLst/>
          </a:prstGeom>
          <a:noFill/>
          <a:ln w="9525">
            <a:noFill/>
            <a:miter lim="800000"/>
            <a:headEnd/>
            <a:tailEnd/>
          </a:ln>
        </p:spPr>
        <p:txBody>
          <a:bodyPr/>
          <a:lstStyle/>
          <a:p>
            <a:pPr marL="342900" indent="-342900" fontAlgn="base">
              <a:spcBef>
                <a:spcPct val="20000"/>
              </a:spcBef>
              <a:spcAft>
                <a:spcPct val="0"/>
              </a:spcAft>
              <a:buFontTx/>
              <a:buChar char="•"/>
              <a:defRPr/>
            </a:pPr>
            <a:r>
              <a:rPr lang="en-US" sz="2800" dirty="0">
                <a:solidFill>
                  <a:srgbClr val="1F497D">
                    <a:lumMod val="50000"/>
                  </a:srgbClr>
                </a:solidFill>
                <a:latin typeface="Arial" pitchFamily="34" charset="0"/>
                <a:cs typeface="Arial" pitchFamily="34" charset="0"/>
              </a:rPr>
              <a:t>Showing up everywhere</a:t>
            </a:r>
          </a:p>
        </p:txBody>
      </p:sp>
      <p:sp>
        <p:nvSpPr>
          <p:cNvPr id="41993" name="Title 12"/>
          <p:cNvSpPr>
            <a:spLocks noGrp="1"/>
          </p:cNvSpPr>
          <p:nvPr>
            <p:ph type="title"/>
          </p:nvPr>
        </p:nvSpPr>
        <p:spPr/>
        <p:txBody>
          <a:bodyPr/>
          <a:lstStyle/>
          <a:p>
            <a:pPr eaLnBrk="1" hangingPunct="1"/>
            <a:r>
              <a:rPr lang="en-US" altLang="en-US" smtClean="0"/>
              <a:t>Recognizing Signs - Stalking</a:t>
            </a:r>
          </a:p>
        </p:txBody>
      </p:sp>
      <p:pic>
        <p:nvPicPr>
          <p:cNvPr id="41994" name="Picture 8" descr="MCPE01503_0000[1]"/>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400" y="381000"/>
            <a:ext cx="205740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456585384"/>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07611073"/>
              </p:ext>
            </p:extLst>
          </p:nvPr>
        </p:nvGraphicFramePr>
        <p:xfrm>
          <a:off x="381000" y="685800"/>
          <a:ext cx="8229600" cy="5638800"/>
        </p:xfrm>
        <a:graphic>
          <a:graphicData uri="http://schemas.openxmlformats.org/drawingml/2006/table">
            <a:tbl>
              <a:tblPr/>
              <a:tblGrid>
                <a:gridCol w="4114800">
                  <a:extLst>
                    <a:ext uri="{9D8B030D-6E8A-4147-A177-3AD203B41FA5}">
                      <a16:colId xmlns:a16="http://schemas.microsoft.com/office/drawing/2014/main" xmlns="" val="20000"/>
                    </a:ext>
                  </a:extLst>
                </a:gridCol>
                <a:gridCol w="4114800">
                  <a:extLst>
                    <a:ext uri="{9D8B030D-6E8A-4147-A177-3AD203B41FA5}">
                      <a16:colId xmlns:a16="http://schemas.microsoft.com/office/drawing/2014/main" xmlns="" val="20001"/>
                    </a:ext>
                  </a:extLst>
                </a:gridCol>
              </a:tblGrid>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ＭＳ Ｐゴシック" charset="-128"/>
                          <a:cs typeface="ＭＳ Ｐゴシック" charset="-128"/>
                        </a:rPr>
                        <a:t>Stalking Behaviors within a Relationship</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tx2">
                        <a:lumMod val="75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ＭＳ Ｐゴシック" charset="-128"/>
                          <a:cs typeface="ＭＳ Ｐゴシック" charset="-128"/>
                        </a:rPr>
                        <a:t>Common Behaviors within a Relationship</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tx2">
                        <a:lumMod val="75000"/>
                      </a:schemeClr>
                    </a:solidFill>
                  </a:tcPr>
                </a:tc>
                <a:extLst>
                  <a:ext uri="{0D108BD9-81ED-4DB2-BD59-A6C34878D82A}">
                    <a16:rowId xmlns:a16="http://schemas.microsoft.com/office/drawing/2014/main" xmlns="" val="10000"/>
                  </a:ext>
                </a:extLst>
              </a:tr>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Texting all day, every day</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Texting all day, every day</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extLst>
                  <a:ext uri="{0D108BD9-81ED-4DB2-BD59-A6C34878D82A}">
                    <a16:rowId xmlns:a16="http://schemas.microsoft.com/office/drawing/2014/main" xmlns="" val="10001"/>
                  </a:ext>
                </a:extLst>
              </a:tr>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Showing up where the person is</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Showing up where the person is</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Tracking status on Facebook</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Tracking status on Facebook</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extLst>
                  <a:ext uri="{0D108BD9-81ED-4DB2-BD59-A6C34878D82A}">
                    <a16:rowId xmlns:a16="http://schemas.microsoft.com/office/drawing/2014/main" xmlns="" val="10003"/>
                  </a:ext>
                </a:extLst>
              </a:tr>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cs typeface="ＭＳ Ｐゴシック" charset="-128"/>
                        </a:rPr>
                        <a:t>Calling someone all the time</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Calling someone all the time</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r h="9398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Giving gifts</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Giving gifts</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C0E5EE"/>
                    </a:solidFill>
                  </a:tcPr>
                </a:tc>
                <a:extLst>
                  <a:ext uri="{0D108BD9-81ED-4DB2-BD59-A6C34878D82A}">
                    <a16:rowId xmlns:a16="http://schemas.microsoft.com/office/drawing/2014/main" xmlns="" val="10005"/>
                  </a:ext>
                </a:extLst>
              </a:tr>
            </a:tbl>
          </a:graphicData>
        </a:graphic>
      </p:graphicFrame>
      <p:cxnSp>
        <p:nvCxnSpPr>
          <p:cNvPr id="43032" name="Straight Connector 5"/>
          <p:cNvCxnSpPr>
            <a:cxnSpLocks noChangeShapeType="1"/>
          </p:cNvCxnSpPr>
          <p:nvPr/>
        </p:nvCxnSpPr>
        <p:spPr bwMode="auto">
          <a:xfrm rot="5400000">
            <a:off x="2095501" y="3924300"/>
            <a:ext cx="4800600" cy="3175"/>
          </a:xfrm>
          <a:prstGeom prst="line">
            <a:avLst/>
          </a:prstGeom>
          <a:noFill/>
          <a:ln w="69850">
            <a:solidFill>
              <a:schemeClr val="tx1"/>
            </a:solidFill>
            <a:round/>
            <a:headEnd/>
            <a:tailEnd/>
          </a:ln>
          <a:extLst>
            <a:ext uri="{909E8E84-426E-40DD-AFC4-6F175D3DCCD1}">
              <a14:hiddenFill xmlns:a14="http://schemas.microsoft.com/office/drawing/2010/main">
                <a:noFill/>
              </a14:hiddenFill>
            </a:ext>
          </a:extLst>
        </p:spPr>
      </p:cxnSp>
      <p:sp>
        <p:nvSpPr>
          <p:cNvPr id="43033" name="TextBox 4"/>
          <p:cNvSpPr txBox="1">
            <a:spLocks noChangeArrowheads="1"/>
          </p:cNvSpPr>
          <p:nvPr/>
        </p:nvSpPr>
        <p:spPr bwMode="auto">
          <a:xfrm>
            <a:off x="457200" y="381000"/>
            <a:ext cx="815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sz="4000">
              <a:solidFill>
                <a:prstClr val="black"/>
              </a:solidFill>
            </a:endParaRPr>
          </a:p>
        </p:txBody>
      </p:sp>
    </p:spTree>
    <p:extLst>
      <p:ext uri="{BB962C8B-B14F-4D97-AF65-F5344CB8AC3E}">
        <p14:creationId xmlns:p14="http://schemas.microsoft.com/office/powerpoint/2010/main" val="361416367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6082" name="Title 3"/>
          <p:cNvSpPr>
            <a:spLocks noGrp="1"/>
          </p:cNvSpPr>
          <p:nvPr>
            <p:ph type="title"/>
          </p:nvPr>
        </p:nvSpPr>
        <p:spPr>
          <a:xfrm>
            <a:off x="457200" y="274639"/>
            <a:ext cx="8229600" cy="868362"/>
          </a:xfrm>
        </p:spPr>
        <p:txBody>
          <a:bodyPr/>
          <a:lstStyle/>
          <a:p>
            <a:pPr eaLnBrk="1" hangingPunct="1"/>
            <a:r>
              <a:rPr lang="en-US" altLang="en-US" b="1" dirty="0" smtClean="0">
                <a:solidFill>
                  <a:srgbClr val="C00000"/>
                </a:solidFill>
              </a:rPr>
              <a:t>Recognizing Partner Abuse</a:t>
            </a:r>
          </a:p>
        </p:txBody>
      </p:sp>
      <p:pic>
        <p:nvPicPr>
          <p:cNvPr id="46083" name="Picture 11" descr="wheel teens.png"/>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143000" y="1143001"/>
            <a:ext cx="6705600" cy="5583237"/>
          </a:xfrm>
          <a:noFill/>
        </p:spPr>
      </p:pic>
    </p:spTree>
    <p:extLst>
      <p:ext uri="{BB962C8B-B14F-4D97-AF65-F5344CB8AC3E}">
        <p14:creationId xmlns:p14="http://schemas.microsoft.com/office/powerpoint/2010/main" val="190451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16386" name="TextBox 14"/>
          <p:cNvSpPr txBox="1">
            <a:spLocks noChangeArrowheads="1"/>
          </p:cNvSpPr>
          <p:nvPr/>
        </p:nvSpPr>
        <p:spPr bwMode="auto">
          <a:xfrm>
            <a:off x="1676400" y="5791200"/>
            <a:ext cx="5181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4600" smtClean="0">
                <a:solidFill>
                  <a:srgbClr val="D60093"/>
                </a:solidFill>
                <a:latin typeface="Trebuchet MS" pitchFamily="34" charset="0"/>
              </a:rPr>
              <a:t>Threats of Suicide</a:t>
            </a:r>
          </a:p>
        </p:txBody>
      </p:sp>
      <p:sp>
        <p:nvSpPr>
          <p:cNvPr id="16387" name="TextBox 9"/>
          <p:cNvSpPr txBox="1">
            <a:spLocks noChangeArrowheads="1"/>
          </p:cNvSpPr>
          <p:nvPr/>
        </p:nvSpPr>
        <p:spPr bwMode="auto">
          <a:xfrm>
            <a:off x="2590800" y="1316831"/>
            <a:ext cx="3352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4400" b="1" dirty="0" smtClean="0">
                <a:solidFill>
                  <a:srgbClr val="00B050"/>
                </a:solidFill>
                <a:latin typeface="Felix Titling" pitchFamily="82" charset="0"/>
              </a:rPr>
              <a:t>ISOLATION</a:t>
            </a:r>
          </a:p>
        </p:txBody>
      </p:sp>
      <p:sp>
        <p:nvSpPr>
          <p:cNvPr id="16388" name="TextBox 11"/>
          <p:cNvSpPr txBox="1">
            <a:spLocks noChangeArrowheads="1"/>
          </p:cNvSpPr>
          <p:nvPr/>
        </p:nvSpPr>
        <p:spPr bwMode="auto">
          <a:xfrm rot="1018006">
            <a:off x="6862763" y="885825"/>
            <a:ext cx="2024062"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5000" smtClean="0">
                <a:solidFill>
                  <a:srgbClr val="C00000"/>
                </a:solidFill>
                <a:latin typeface="Eras Bold ITC" pitchFamily="34" charset="0"/>
              </a:rPr>
              <a:t>Rape</a:t>
            </a:r>
          </a:p>
        </p:txBody>
      </p:sp>
      <p:sp>
        <p:nvSpPr>
          <p:cNvPr id="8" name="TextBox 7"/>
          <p:cNvSpPr txBox="1"/>
          <p:nvPr/>
        </p:nvSpPr>
        <p:spPr>
          <a:xfrm>
            <a:off x="228600" y="2438400"/>
            <a:ext cx="2667000" cy="923925"/>
          </a:xfrm>
          <a:prstGeom prst="rect">
            <a:avLst/>
          </a:prstGeom>
          <a:noFill/>
        </p:spPr>
        <p:txBody>
          <a:bodyPr>
            <a:spAutoFit/>
          </a:bodyPr>
          <a:lstStyle/>
          <a:p>
            <a:pPr fontAlgn="base">
              <a:spcBef>
                <a:spcPct val="0"/>
              </a:spcBef>
              <a:spcAft>
                <a:spcPct val="0"/>
              </a:spcAft>
              <a:defRPr/>
            </a:pPr>
            <a:r>
              <a:rPr lang="en-US" sz="5400" dirty="0">
                <a:solidFill>
                  <a:prstClr val="white">
                    <a:lumMod val="85000"/>
                  </a:prstClr>
                </a:solidFill>
                <a:latin typeface="Impact" pitchFamily="34" charset="0"/>
                <a:cs typeface="Arial" pitchFamily="34" charset="0"/>
              </a:rPr>
              <a:t>Control</a:t>
            </a:r>
          </a:p>
        </p:txBody>
      </p:sp>
      <p:sp>
        <p:nvSpPr>
          <p:cNvPr id="26631" name="TextBox 18"/>
          <p:cNvSpPr txBox="1">
            <a:spLocks noChangeArrowheads="1"/>
          </p:cNvSpPr>
          <p:nvPr/>
        </p:nvSpPr>
        <p:spPr bwMode="auto">
          <a:xfrm rot="630606">
            <a:off x="0" y="4114800"/>
            <a:ext cx="3505200" cy="1323975"/>
          </a:xfrm>
          <a:prstGeom prst="rect">
            <a:avLst/>
          </a:prstGeom>
          <a:noFill/>
          <a:ln w="9525">
            <a:noFill/>
            <a:miter lim="800000"/>
            <a:headEnd/>
            <a:tailEnd/>
          </a:ln>
        </p:spPr>
        <p:txBody>
          <a:bodyPr>
            <a:spAutoFit/>
          </a:bodyPr>
          <a:lstStyle/>
          <a:p>
            <a:pPr fontAlgn="base">
              <a:spcBef>
                <a:spcPct val="0"/>
              </a:spcBef>
              <a:spcAft>
                <a:spcPct val="0"/>
              </a:spcAft>
              <a:defRPr/>
            </a:pPr>
            <a:r>
              <a:rPr lang="en-US" sz="4000" b="1" dirty="0">
                <a:solidFill>
                  <a:srgbClr val="1F497D">
                    <a:lumMod val="60000"/>
                    <a:lumOff val="40000"/>
                  </a:srgbClr>
                </a:solidFill>
                <a:latin typeface="Arial" pitchFamily="34" charset="0"/>
                <a:cs typeface="Arial" pitchFamily="34" charset="0"/>
              </a:rPr>
              <a:t>Too Serious,</a:t>
            </a:r>
          </a:p>
          <a:p>
            <a:pPr fontAlgn="base">
              <a:spcBef>
                <a:spcPct val="0"/>
              </a:spcBef>
              <a:spcAft>
                <a:spcPct val="0"/>
              </a:spcAft>
              <a:defRPr/>
            </a:pPr>
            <a:r>
              <a:rPr lang="en-US" sz="4000" b="1" dirty="0">
                <a:solidFill>
                  <a:srgbClr val="1F497D">
                    <a:lumMod val="60000"/>
                    <a:lumOff val="40000"/>
                  </a:srgbClr>
                </a:solidFill>
                <a:latin typeface="Arial" pitchFamily="34" charset="0"/>
                <a:cs typeface="Arial" pitchFamily="34" charset="0"/>
              </a:rPr>
              <a:t>Too Fast </a:t>
            </a:r>
          </a:p>
        </p:txBody>
      </p:sp>
      <p:sp>
        <p:nvSpPr>
          <p:cNvPr id="16391" name="TextBox 9"/>
          <p:cNvSpPr txBox="1">
            <a:spLocks noChangeArrowheads="1"/>
          </p:cNvSpPr>
          <p:nvPr/>
        </p:nvSpPr>
        <p:spPr bwMode="auto">
          <a:xfrm rot="-625015">
            <a:off x="5793580" y="2266521"/>
            <a:ext cx="21288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4800" b="1" dirty="0" smtClean="0">
                <a:solidFill>
                  <a:srgbClr val="954ECA"/>
                </a:solidFill>
                <a:latin typeface="Tempus Sans ITC" pitchFamily="82" charset="0"/>
              </a:rPr>
              <a:t>Power</a:t>
            </a:r>
          </a:p>
        </p:txBody>
      </p:sp>
      <p:sp>
        <p:nvSpPr>
          <p:cNvPr id="16392" name="TextBox 15"/>
          <p:cNvSpPr txBox="1">
            <a:spLocks noChangeArrowheads="1"/>
          </p:cNvSpPr>
          <p:nvPr/>
        </p:nvSpPr>
        <p:spPr bwMode="auto">
          <a:xfrm rot="-488991">
            <a:off x="4496018" y="4545660"/>
            <a:ext cx="406602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4800" dirty="0" smtClean="0">
                <a:solidFill>
                  <a:prstClr val="black"/>
                </a:solidFill>
                <a:latin typeface="Bernard MT Condensed" pitchFamily="18" charset="0"/>
              </a:rPr>
              <a:t>  </a:t>
            </a:r>
            <a:r>
              <a:rPr lang="en-US" altLang="en-US" sz="4600" dirty="0" smtClean="0">
                <a:solidFill>
                  <a:prstClr val="white"/>
                </a:solidFill>
                <a:latin typeface="Bernard MT Condensed" pitchFamily="18" charset="0"/>
              </a:rPr>
              <a:t>Physical Abuse</a:t>
            </a:r>
          </a:p>
        </p:txBody>
      </p:sp>
      <p:sp>
        <p:nvSpPr>
          <p:cNvPr id="12" name="TextBox 11"/>
          <p:cNvSpPr txBox="1"/>
          <p:nvPr/>
        </p:nvSpPr>
        <p:spPr>
          <a:xfrm rot="20929541">
            <a:off x="38099" y="836236"/>
            <a:ext cx="3048000" cy="784830"/>
          </a:xfrm>
          <a:prstGeom prst="rect">
            <a:avLst/>
          </a:prstGeom>
          <a:noFill/>
        </p:spPr>
        <p:txBody>
          <a:bodyPr>
            <a:spAutoFit/>
          </a:bodyPr>
          <a:lstStyle/>
          <a:p>
            <a:pPr fontAlgn="base">
              <a:spcBef>
                <a:spcPct val="0"/>
              </a:spcBef>
              <a:spcAft>
                <a:spcPct val="0"/>
              </a:spcAft>
              <a:defRPr/>
            </a:pPr>
            <a:r>
              <a:rPr lang="en-US" sz="4500" b="1" dirty="0" smtClean="0">
                <a:solidFill>
                  <a:srgbClr val="FFC000"/>
                </a:solidFill>
                <a:effectLst>
                  <a:outerShdw blurRad="38100" dist="38100" dir="2700000" algn="tl">
                    <a:srgbClr val="000000">
                      <a:alpha val="43137"/>
                    </a:srgbClr>
                  </a:outerShdw>
                </a:effectLst>
                <a:latin typeface="+mj-lt"/>
                <a:cs typeface="Andalus" pitchFamily="2" charset="-78"/>
              </a:rPr>
              <a:t>Coercion</a:t>
            </a:r>
            <a:endParaRPr lang="en-US" sz="4500" b="1" dirty="0">
              <a:solidFill>
                <a:srgbClr val="FFC000"/>
              </a:solidFill>
              <a:effectLst>
                <a:outerShdw blurRad="38100" dist="38100" dir="2700000" algn="tl">
                  <a:srgbClr val="000000">
                    <a:alpha val="43137"/>
                  </a:srgbClr>
                </a:outerShdw>
              </a:effectLst>
              <a:latin typeface="Andalus" pitchFamily="2" charset="-78"/>
              <a:cs typeface="Andalus" pitchFamily="2" charset="-78"/>
            </a:endParaRPr>
          </a:p>
        </p:txBody>
      </p:sp>
      <p:sp>
        <p:nvSpPr>
          <p:cNvPr id="16394" name="TextBox 16"/>
          <p:cNvSpPr txBox="1">
            <a:spLocks noChangeArrowheads="1"/>
          </p:cNvSpPr>
          <p:nvPr/>
        </p:nvSpPr>
        <p:spPr bwMode="auto">
          <a:xfrm>
            <a:off x="5410200" y="3200400"/>
            <a:ext cx="2971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4800" smtClean="0">
                <a:solidFill>
                  <a:srgbClr val="FFFF00"/>
                </a:solidFill>
                <a:latin typeface="Forte" pitchFamily="66" charset="0"/>
              </a:rPr>
              <a:t>Humiliate</a:t>
            </a:r>
          </a:p>
        </p:txBody>
      </p:sp>
      <p:sp>
        <p:nvSpPr>
          <p:cNvPr id="16395" name="TextBox 12"/>
          <p:cNvSpPr txBox="1">
            <a:spLocks noChangeArrowheads="1"/>
          </p:cNvSpPr>
          <p:nvPr/>
        </p:nvSpPr>
        <p:spPr bwMode="auto">
          <a:xfrm rot="-650833">
            <a:off x="2934265" y="2753713"/>
            <a:ext cx="22860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sz="3400" dirty="0" smtClean="0">
                <a:solidFill>
                  <a:srgbClr val="7030A0"/>
                </a:solidFill>
                <a:latin typeface="Eras Demi ITC" pitchFamily="34" charset="0"/>
              </a:rPr>
              <a:t>Following</a:t>
            </a:r>
          </a:p>
        </p:txBody>
      </p:sp>
      <p:sp>
        <p:nvSpPr>
          <p:cNvPr id="14" name="TextBox 13"/>
          <p:cNvSpPr txBox="1"/>
          <p:nvPr/>
        </p:nvSpPr>
        <p:spPr>
          <a:xfrm>
            <a:off x="2835703" y="224631"/>
            <a:ext cx="3505200" cy="769938"/>
          </a:xfrm>
          <a:prstGeom prst="rect">
            <a:avLst/>
          </a:prstGeom>
          <a:noFill/>
        </p:spPr>
        <p:txBody>
          <a:bodyPr>
            <a:spAutoFit/>
          </a:bodyPr>
          <a:lstStyle/>
          <a:p>
            <a:pPr algn="ctr" fontAlgn="base">
              <a:spcBef>
                <a:spcPct val="0"/>
              </a:spcBef>
              <a:spcAft>
                <a:spcPct val="0"/>
              </a:spcAft>
              <a:defRPr/>
            </a:pPr>
            <a:r>
              <a:rPr lang="en-US" sz="4400" dirty="0">
                <a:solidFill>
                  <a:srgbClr val="4F81BD">
                    <a:lumMod val="60000"/>
                    <a:lumOff val="40000"/>
                  </a:srgbClr>
                </a:solidFill>
                <a:effectLst>
                  <a:outerShdw blurRad="38100" dist="38100" dir="2700000" algn="tl">
                    <a:srgbClr val="000000">
                      <a:alpha val="43137"/>
                    </a:srgbClr>
                  </a:outerShdw>
                </a:effectLst>
                <a:latin typeface="Bookman Old Style" pitchFamily="18" charset="0"/>
                <a:cs typeface="Arial" pitchFamily="34" charset="0"/>
              </a:rPr>
              <a:t>Intimidate</a:t>
            </a:r>
          </a:p>
        </p:txBody>
      </p:sp>
      <p:sp>
        <p:nvSpPr>
          <p:cNvPr id="15" name="TextBox 14"/>
          <p:cNvSpPr txBox="1"/>
          <p:nvPr/>
        </p:nvSpPr>
        <p:spPr>
          <a:xfrm>
            <a:off x="3657600" y="3962400"/>
            <a:ext cx="1600200" cy="784225"/>
          </a:xfrm>
          <a:prstGeom prst="rect">
            <a:avLst/>
          </a:prstGeom>
          <a:noFill/>
        </p:spPr>
        <p:txBody>
          <a:bodyPr>
            <a:spAutoFit/>
          </a:bodyPr>
          <a:lstStyle/>
          <a:p>
            <a:pPr algn="ctr" fontAlgn="base">
              <a:spcBef>
                <a:spcPct val="0"/>
              </a:spcBef>
              <a:spcAft>
                <a:spcPct val="0"/>
              </a:spcAft>
              <a:defRPr/>
            </a:pPr>
            <a:r>
              <a:rPr lang="en-US" sz="4500" b="1" dirty="0">
                <a:solidFill>
                  <a:srgbClr val="F79646">
                    <a:lumMod val="50000"/>
                  </a:srgbClr>
                </a:solidFill>
                <a:latin typeface="Mistral" pitchFamily="66" charset="0"/>
                <a:cs typeface="Arial" pitchFamily="34" charset="0"/>
              </a:rPr>
              <a:t>FEAR</a:t>
            </a:r>
          </a:p>
        </p:txBody>
      </p:sp>
      <p:sp>
        <p:nvSpPr>
          <p:cNvPr id="16" name="TextBox 15"/>
          <p:cNvSpPr txBox="1"/>
          <p:nvPr/>
        </p:nvSpPr>
        <p:spPr>
          <a:xfrm rot="393584">
            <a:off x="7103635" y="5446322"/>
            <a:ext cx="1752600" cy="707886"/>
          </a:xfrm>
          <a:prstGeom prst="rect">
            <a:avLst/>
          </a:prstGeom>
          <a:noFill/>
        </p:spPr>
        <p:txBody>
          <a:bodyPr>
            <a:spAutoFit/>
          </a:bodyPr>
          <a:lstStyle/>
          <a:p>
            <a:pPr algn="ctr" fontAlgn="base">
              <a:spcBef>
                <a:spcPct val="0"/>
              </a:spcBef>
              <a:spcAft>
                <a:spcPct val="0"/>
              </a:spcAft>
              <a:defRPr/>
            </a:pPr>
            <a:r>
              <a:rPr lang="en-US" sz="4000" b="1" dirty="0">
                <a:solidFill>
                  <a:srgbClr val="C0504D">
                    <a:lumMod val="75000"/>
                  </a:srgbClr>
                </a:solidFill>
                <a:effectLst>
                  <a:outerShdw blurRad="38100" dist="38100" dir="2700000" algn="tl">
                    <a:srgbClr val="000000">
                      <a:alpha val="43137"/>
                    </a:srgbClr>
                  </a:outerShdw>
                </a:effectLst>
                <a:latin typeface="KaiTi" pitchFamily="49" charset="-122"/>
                <a:ea typeface="KaiTi" pitchFamily="49" charset="-122"/>
                <a:cs typeface="Arial" pitchFamily="34" charset="0"/>
              </a:rPr>
              <a:t>FORCE</a:t>
            </a:r>
          </a:p>
        </p:txBody>
      </p:sp>
    </p:spTree>
    <p:extLst>
      <p:ext uri="{BB962C8B-B14F-4D97-AF65-F5344CB8AC3E}">
        <p14:creationId xmlns:p14="http://schemas.microsoft.com/office/powerpoint/2010/main" val="18065026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93230968"/>
              </p:ext>
            </p:extLst>
          </p:nvPr>
        </p:nvGraphicFramePr>
        <p:xfrm>
          <a:off x="304800" y="533400"/>
          <a:ext cx="8458200" cy="5562600"/>
        </p:xfrm>
        <a:graphic>
          <a:graphicData uri="http://schemas.openxmlformats.org/drawingml/2006/table">
            <a:tbl>
              <a:tblPr/>
              <a:tblGrid>
                <a:gridCol w="4229100">
                  <a:extLst>
                    <a:ext uri="{9D8B030D-6E8A-4147-A177-3AD203B41FA5}">
                      <a16:colId xmlns:a16="http://schemas.microsoft.com/office/drawing/2014/main" xmlns="" val="20000"/>
                    </a:ext>
                  </a:extLst>
                </a:gridCol>
                <a:gridCol w="4229100">
                  <a:extLst>
                    <a:ext uri="{9D8B030D-6E8A-4147-A177-3AD203B41FA5}">
                      <a16:colId xmlns:a16="http://schemas.microsoft.com/office/drawing/2014/main" xmlns="" val="20001"/>
                    </a:ext>
                  </a:extLst>
                </a:gridCol>
              </a:tblGrid>
              <a:tr h="111252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ＭＳ Ｐゴシック" charset="-128"/>
                          <a:cs typeface="ＭＳ Ｐゴシック" charset="-128"/>
                        </a:rPr>
                        <a:t>Partner Violence Behaviors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ea typeface="ＭＳ Ｐゴシック" charset="-128"/>
                          <a:cs typeface="ＭＳ Ｐゴシック" charset="-128"/>
                        </a:rPr>
                        <a:t>Common Behaviors within a Relationship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xmlns="" val="10000"/>
                  </a:ext>
                </a:extLst>
              </a:tr>
              <a:tr h="111252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Feeling jealous and possessive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Feeling jealous and possessive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extLst>
                  <a:ext uri="{0D108BD9-81ED-4DB2-BD59-A6C34878D82A}">
                    <a16:rowId xmlns:a16="http://schemas.microsoft.com/office/drawing/2014/main" xmlns="" val="10001"/>
                  </a:ext>
                </a:extLst>
              </a:tr>
              <a:tr h="111252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cs typeface="ＭＳ Ｐゴシック" charset="-128"/>
                        </a:rPr>
                        <a:t>Wanting to be with the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cs typeface="ＭＳ Ｐゴシック" charset="-128"/>
                        </a:rPr>
                        <a:t>person all the time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Wanting to be with the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person all the time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111252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Spending less time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with friends and family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Spending less time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with friends and family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extLst>
                  <a:ext uri="{0D108BD9-81ED-4DB2-BD59-A6C34878D82A}">
                    <a16:rowId xmlns:a16="http://schemas.microsoft.com/office/drawing/2014/main" xmlns="" val="10003"/>
                  </a:ext>
                </a:extLst>
              </a:tr>
              <a:tr h="111252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cs typeface="ＭＳ Ｐゴシック" charset="-128"/>
                        </a:rPr>
                        <a:t>Checking in frequently to see where partner 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cs typeface="ＭＳ Ｐゴシック" charset="-128"/>
                        </a:rPr>
                        <a:t>Checking in frequently to see where partner 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6857818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95349616"/>
              </p:ext>
            </p:extLst>
          </p:nvPr>
        </p:nvGraphicFramePr>
        <p:xfrm>
          <a:off x="457200" y="457200"/>
          <a:ext cx="8229600" cy="5867400"/>
        </p:xfrm>
        <a:graphic>
          <a:graphicData uri="http://schemas.openxmlformats.org/drawingml/2006/table">
            <a:tbl>
              <a:tblPr/>
              <a:tblGrid>
                <a:gridCol w="4114800">
                  <a:extLst>
                    <a:ext uri="{9D8B030D-6E8A-4147-A177-3AD203B41FA5}">
                      <a16:colId xmlns:a16="http://schemas.microsoft.com/office/drawing/2014/main" xmlns="" val="20000"/>
                    </a:ext>
                  </a:extLst>
                </a:gridCol>
                <a:gridCol w="4114800">
                  <a:extLst>
                    <a:ext uri="{9D8B030D-6E8A-4147-A177-3AD203B41FA5}">
                      <a16:colId xmlns:a16="http://schemas.microsoft.com/office/drawing/2014/main" xmlns="" val="20001"/>
                    </a:ext>
                  </a:extLst>
                </a:gridCol>
              </a:tblGrid>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ea typeface="MS PGothic" pitchFamily="34" charset="-128"/>
                        </a:rPr>
                        <a:t>Concerning Behaviors that could lead to Sexual Assault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5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pitchFamily="34" charset="0"/>
                          <a:ea typeface="MS PGothic" pitchFamily="34" charset="-128"/>
                        </a:rPr>
                        <a:t>Common Behaviors within a Consensual Hookup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50000"/>
                      </a:schemeClr>
                    </a:solidFill>
                  </a:tcPr>
                </a:tc>
                <a:extLst>
                  <a:ext uri="{0D108BD9-81ED-4DB2-BD59-A6C34878D82A}">
                    <a16:rowId xmlns:a16="http://schemas.microsoft.com/office/drawing/2014/main" xmlns="" val="10000"/>
                  </a:ext>
                </a:extLst>
              </a:tr>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Identifies someone they think they can score with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Identifies someone they think they can score with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extLst>
                  <a:ext uri="{0D108BD9-81ED-4DB2-BD59-A6C34878D82A}">
                    <a16:rowId xmlns:a16="http://schemas.microsoft.com/office/drawing/2014/main" xmlns="" val="10001"/>
                  </a:ext>
                </a:extLst>
              </a:tr>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Turns on the charm and tries to get the person to like them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ea typeface="MS PGothic" pitchFamily="34" charset="-128"/>
                        </a:rPr>
                        <a:t>Turns on the charm and tries to get the person to like them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Buys the person a few drinks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Buys the person a few drinks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extLst>
                  <a:ext uri="{0D108BD9-81ED-4DB2-BD59-A6C34878D82A}">
                    <a16:rowId xmlns:a16="http://schemas.microsoft.com/office/drawing/2014/main" xmlns="" val="10003"/>
                  </a:ext>
                </a:extLst>
              </a:tr>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Uses some cheesy line like, </a:t>
                      </a:r>
                      <a:r>
                        <a:rPr kumimoji="0" lang="ja-JP" altLang="en-US" sz="1800" b="0" i="0" u="none" strike="noStrike" cap="none" normalizeH="0" baseline="0" smtClean="0">
                          <a:ln>
                            <a:noFill/>
                          </a:ln>
                          <a:solidFill>
                            <a:srgbClr val="000000"/>
                          </a:solidFill>
                          <a:effectLst/>
                          <a:latin typeface="Arial" pitchFamily="34" charset="0"/>
                          <a:ea typeface="MS PGothic" pitchFamily="34" charset="-128"/>
                        </a:rPr>
                        <a:t>“</a:t>
                      </a:r>
                      <a:r>
                        <a:rPr kumimoji="0" lang="en-US" altLang="ja-JP" sz="1800" b="0" i="0" u="none" strike="noStrike" cap="none" normalizeH="0" baseline="0" dirty="0" smtClean="0">
                          <a:ln>
                            <a:noFill/>
                          </a:ln>
                          <a:solidFill>
                            <a:srgbClr val="000000"/>
                          </a:solidFill>
                          <a:effectLst/>
                          <a:latin typeface="Arial" pitchFamily="34" charset="0"/>
                          <a:ea typeface="MS PGothic" pitchFamily="34" charset="-128"/>
                        </a:rPr>
                        <a:t>your place or mine?</a:t>
                      </a:r>
                      <a:r>
                        <a:rPr kumimoji="0" lang="ja-JP" altLang="en-US" sz="1800" b="0" i="0" u="none" strike="noStrike" cap="none" normalizeH="0" baseline="0" smtClean="0">
                          <a:ln>
                            <a:noFill/>
                          </a:ln>
                          <a:solidFill>
                            <a:srgbClr val="000000"/>
                          </a:solidFill>
                          <a:effectLst/>
                          <a:latin typeface="Arial" pitchFamily="34" charset="0"/>
                          <a:ea typeface="MS PGothic" pitchFamily="34" charset="-128"/>
                        </a:rPr>
                        <a:t>”</a:t>
                      </a:r>
                      <a:endParaRPr kumimoji="0" lang="en-US" sz="1800" b="0" i="0" u="none" strike="noStrike" cap="none" normalizeH="0" baseline="0" dirty="0" smtClean="0">
                        <a:ln>
                          <a:noFill/>
                        </a:ln>
                        <a:solidFill>
                          <a:srgbClr val="000000"/>
                        </a:solidFill>
                        <a:effectLst/>
                        <a:latin typeface="Arial" pitchFamily="34"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Uses some cheesy line like, </a:t>
                      </a:r>
                      <a:r>
                        <a:rPr kumimoji="0" lang="ja-JP" altLang="en-US" sz="1800" b="0" i="0" u="none" strike="noStrike" cap="none" normalizeH="0" baseline="0" smtClean="0">
                          <a:ln>
                            <a:noFill/>
                          </a:ln>
                          <a:solidFill>
                            <a:srgbClr val="000000"/>
                          </a:solidFill>
                          <a:effectLst/>
                          <a:latin typeface="Arial" pitchFamily="34" charset="0"/>
                          <a:ea typeface="MS PGothic" pitchFamily="34" charset="-128"/>
                        </a:rPr>
                        <a:t>“</a:t>
                      </a:r>
                      <a:r>
                        <a:rPr kumimoji="0" lang="en-US" altLang="ja-JP" sz="1800" b="0" i="0" u="none" strike="noStrike" cap="none" normalizeH="0" baseline="0" dirty="0" smtClean="0">
                          <a:ln>
                            <a:noFill/>
                          </a:ln>
                          <a:solidFill>
                            <a:srgbClr val="000000"/>
                          </a:solidFill>
                          <a:effectLst/>
                          <a:latin typeface="Arial" pitchFamily="34" charset="0"/>
                          <a:ea typeface="MS PGothic" pitchFamily="34" charset="-128"/>
                        </a:rPr>
                        <a:t>your place or mine?</a:t>
                      </a:r>
                      <a:r>
                        <a:rPr kumimoji="0" lang="ja-JP" altLang="en-US" sz="1800" b="0" i="0" u="none" strike="noStrike" cap="none" normalizeH="0" baseline="0" smtClean="0">
                          <a:ln>
                            <a:noFill/>
                          </a:ln>
                          <a:solidFill>
                            <a:srgbClr val="000000"/>
                          </a:solidFill>
                          <a:effectLst/>
                          <a:latin typeface="Arial" pitchFamily="34" charset="0"/>
                          <a:ea typeface="MS PGothic" pitchFamily="34" charset="-128"/>
                        </a:rPr>
                        <a:t>”</a:t>
                      </a:r>
                      <a:endParaRPr kumimoji="0" lang="en-US" sz="1800" b="0" i="0" u="none" strike="noStrike" cap="none" normalizeH="0" baseline="0" dirty="0" smtClean="0">
                        <a:ln>
                          <a:noFill/>
                        </a:ln>
                        <a:solidFill>
                          <a:srgbClr val="000000"/>
                        </a:solidFill>
                        <a:effectLst/>
                        <a:latin typeface="Arial" pitchFamily="34" charset="0"/>
                        <a:ea typeface="MS PGothic"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r h="9779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Sexual contact occurs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ea typeface="MS PGothic" pitchFamily="34" charset="-128"/>
                        </a:rPr>
                        <a:t>Sexual contact occurs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2D9E6"/>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1628156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1202" name="Rectangle 3"/>
          <p:cNvSpPr>
            <a:spLocks noChangeArrowheads="1"/>
          </p:cNvSpPr>
          <p:nvPr/>
        </p:nvSpPr>
        <p:spPr bwMode="auto">
          <a:xfrm>
            <a:off x="2995613" y="4267200"/>
            <a:ext cx="3617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en-US" dirty="0">
                <a:solidFill>
                  <a:prstClr val="black"/>
                </a:solidFill>
                <a:hlinkClick r:id="rId4"/>
              </a:rPr>
              <a:t>http://www.whoareyou.co.nz/</a:t>
            </a:r>
            <a:r>
              <a:rPr lang="en-US" altLang="en-US" dirty="0">
                <a:solidFill>
                  <a:prstClr val="black"/>
                </a:solidFill>
              </a:rPr>
              <a:t> </a:t>
            </a:r>
          </a:p>
        </p:txBody>
      </p:sp>
      <p:sp>
        <p:nvSpPr>
          <p:cNvPr id="2" name="Rectangle 1"/>
          <p:cNvSpPr/>
          <p:nvPr/>
        </p:nvSpPr>
        <p:spPr>
          <a:xfrm>
            <a:off x="1656027" y="2039540"/>
            <a:ext cx="6297083" cy="923330"/>
          </a:xfrm>
          <a:prstGeom prst="rect">
            <a:avLst/>
          </a:prstGeom>
          <a:noFill/>
        </p:spPr>
        <p:txBody>
          <a:bodyPr wrap="squar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Who Are You?</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ustDataLst>
      <p:tags r:id="rId1"/>
    </p:custDataLst>
    <p:extLst>
      <p:ext uri="{BB962C8B-B14F-4D97-AF65-F5344CB8AC3E}">
        <p14:creationId xmlns:p14="http://schemas.microsoft.com/office/powerpoint/2010/main" val="7210068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rgbClr val="A2D9E6"/>
          </a:solidFill>
        </p:spPr>
        <p:txBody>
          <a:bodyPr rtlCol="0">
            <a:normAutofit fontScale="90000"/>
          </a:bodyPr>
          <a:lstStyle/>
          <a:p>
            <a:pPr eaLnBrk="1" fontAlgn="auto" hangingPunct="1">
              <a:spcAft>
                <a:spcPts val="0"/>
              </a:spcAft>
              <a:defRPr/>
            </a:pPr>
            <a:r>
              <a:rPr lang="en-US" dirty="0" smtClean="0"/>
              <a:t>Why don’t people intervene in a given situation?</a:t>
            </a:r>
          </a:p>
        </p:txBody>
      </p:sp>
      <p:sp>
        <p:nvSpPr>
          <p:cNvPr id="37891" name="Content Placeholder 2"/>
          <p:cNvSpPr>
            <a:spLocks noGrp="1"/>
          </p:cNvSpPr>
          <p:nvPr>
            <p:ph idx="1"/>
          </p:nvPr>
        </p:nvSpPr>
        <p:spPr>
          <a:solidFill>
            <a:schemeClr val="bg1">
              <a:lumMod val="85000"/>
            </a:schemeClr>
          </a:solidFill>
        </p:spPr>
        <p:txBody>
          <a:bodyPr/>
          <a:lstStyle/>
          <a:p>
            <a:pPr eaLnBrk="1" hangingPunct="1"/>
            <a:r>
              <a:rPr lang="en-US" altLang="en-US" sz="4000" dirty="0" smtClean="0"/>
              <a:t>I’m not sure it’s my place</a:t>
            </a:r>
          </a:p>
          <a:p>
            <a:pPr eaLnBrk="1" hangingPunct="1"/>
            <a:r>
              <a:rPr lang="en-US" altLang="en-US" sz="4000" dirty="0" smtClean="0"/>
              <a:t>I’m afraid </a:t>
            </a:r>
          </a:p>
          <a:p>
            <a:pPr eaLnBrk="1" hangingPunct="1"/>
            <a:r>
              <a:rPr lang="en-US" altLang="en-US" sz="4000" dirty="0" smtClean="0"/>
              <a:t>I don’t know what to do</a:t>
            </a:r>
          </a:p>
          <a:p>
            <a:pPr eaLnBrk="1" hangingPunct="1"/>
            <a:r>
              <a:rPr lang="en-US" altLang="en-US" sz="4000" dirty="0" smtClean="0"/>
              <a:t>Embarrassment</a:t>
            </a:r>
          </a:p>
          <a:p>
            <a:pPr eaLnBrk="1" hangingPunct="1"/>
            <a:r>
              <a:rPr lang="en-US" altLang="en-US" sz="4000" dirty="0" smtClean="0"/>
              <a:t>I don’t want my friends to get mad at me</a:t>
            </a:r>
          </a:p>
          <a:p>
            <a:pPr eaLnBrk="1" hangingPunct="1"/>
            <a:endParaRPr lang="en-US" altLang="en-US" sz="4000" dirty="0" smtClean="0"/>
          </a:p>
        </p:txBody>
      </p:sp>
    </p:spTree>
    <p:extLst>
      <p:ext uri="{BB962C8B-B14F-4D97-AF65-F5344CB8AC3E}">
        <p14:creationId xmlns:p14="http://schemas.microsoft.com/office/powerpoint/2010/main" val="29284805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89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89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8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3251" name="Content Placeholder 2"/>
          <p:cNvSpPr>
            <a:spLocks noGrp="1"/>
          </p:cNvSpPr>
          <p:nvPr>
            <p:ph idx="1"/>
          </p:nvPr>
        </p:nvSpPr>
        <p:spPr/>
        <p:txBody>
          <a:bodyPr/>
          <a:lstStyle/>
          <a:p>
            <a:pPr eaLnBrk="1" hangingPunct="1"/>
            <a:r>
              <a:rPr lang="en-US" altLang="en-US" sz="4000" dirty="0" smtClean="0"/>
              <a:t>Identify high risk behaviors</a:t>
            </a:r>
          </a:p>
          <a:p>
            <a:pPr eaLnBrk="1" hangingPunct="1"/>
            <a:r>
              <a:rPr lang="en-US" altLang="en-US" sz="4000" dirty="0" smtClean="0"/>
              <a:t>Understand your barriers</a:t>
            </a:r>
          </a:p>
          <a:p>
            <a:pPr eaLnBrk="1" hangingPunct="1"/>
            <a:r>
              <a:rPr lang="en-US" altLang="en-US" sz="4000" dirty="0" smtClean="0"/>
              <a:t>Identify realistic solutions for you</a:t>
            </a:r>
          </a:p>
        </p:txBody>
      </p:sp>
    </p:spTree>
    <p:extLst>
      <p:ext uri="{BB962C8B-B14F-4D97-AF65-F5344CB8AC3E}">
        <p14:creationId xmlns:p14="http://schemas.microsoft.com/office/powerpoint/2010/main" val="11961839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4274" name="Title 1"/>
          <p:cNvSpPr>
            <a:spLocks noGrp="1"/>
          </p:cNvSpPr>
          <p:nvPr>
            <p:ph type="title"/>
          </p:nvPr>
        </p:nvSpPr>
        <p:spPr>
          <a:xfrm>
            <a:off x="612775" y="152400"/>
            <a:ext cx="8153400" cy="990600"/>
          </a:xfrm>
        </p:spPr>
        <p:txBody>
          <a:bodyPr/>
          <a:lstStyle/>
          <a:p>
            <a:pPr eaLnBrk="1" hangingPunct="1"/>
            <a:r>
              <a:rPr lang="en-US" altLang="en-US" b="1" dirty="0" smtClean="0">
                <a:solidFill>
                  <a:schemeClr val="accent1">
                    <a:lumMod val="50000"/>
                  </a:schemeClr>
                </a:solidFill>
              </a:rPr>
              <a:t>Identification to Action</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220533254"/>
              </p:ext>
            </p:extLst>
          </p:nvPr>
        </p:nvGraphicFramePr>
        <p:xfrm>
          <a:off x="609600" y="1295400"/>
          <a:ext cx="8153400" cy="510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86237103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 name="Content Placeholder 5"/>
          <p:cNvSpPr>
            <a:spLocks noGrp="1"/>
          </p:cNvSpPr>
          <p:nvPr>
            <p:ph idx="1"/>
          </p:nvPr>
        </p:nvSpPr>
        <p:spPr>
          <a:xfrm rot="21035452">
            <a:off x="325438" y="923925"/>
            <a:ext cx="8493125" cy="4678363"/>
          </a:xfrm>
          <a:solidFill>
            <a:schemeClr val="accent1">
              <a:lumMod val="50000"/>
            </a:schemeClr>
          </a:solidFill>
        </p:spPr>
        <p:txBody>
          <a:bodyPr/>
          <a:lstStyle/>
          <a:p>
            <a:pPr eaLnBrk="1" hangingPunct="1">
              <a:buFont typeface="Arial" pitchFamily="34" charset="0"/>
              <a:buNone/>
              <a:defRPr/>
            </a:pPr>
            <a:endParaRPr lang="en-US" sz="7000" dirty="0" smtClean="0">
              <a:solidFill>
                <a:srgbClr val="FFFF00"/>
              </a:solidFill>
              <a:effectLst>
                <a:outerShdw blurRad="38100" dist="38100" dir="2700000" algn="tl">
                  <a:srgbClr val="000000">
                    <a:alpha val="43137"/>
                  </a:srgbClr>
                </a:outerShdw>
              </a:effectLst>
              <a:latin typeface="Constantia" pitchFamily="18" charset="0"/>
            </a:endParaRPr>
          </a:p>
          <a:p>
            <a:pPr eaLnBrk="1" hangingPunct="1">
              <a:buFont typeface="Arial" pitchFamily="34" charset="0"/>
              <a:buNone/>
              <a:defRPr/>
            </a:pPr>
            <a:r>
              <a:rPr lang="en-US" sz="7000" dirty="0" smtClean="0">
                <a:solidFill>
                  <a:srgbClr val="FFFF00"/>
                </a:solidFill>
                <a:effectLst>
                  <a:outerShdw blurRad="38100" dist="38100" dir="2700000" algn="tl">
                    <a:srgbClr val="000000">
                      <a:alpha val="43137"/>
                    </a:srgbClr>
                  </a:outerShdw>
                </a:effectLst>
                <a:latin typeface="Constantia" pitchFamily="18" charset="0"/>
              </a:rPr>
              <a:t>Moving From Thinking…To Doing</a:t>
            </a:r>
            <a:endParaRPr lang="en-US" sz="7000" dirty="0">
              <a:solidFill>
                <a:srgbClr val="FFFF00"/>
              </a:solidFill>
              <a:effectLst>
                <a:outerShdw blurRad="38100" dist="38100" dir="2700000" algn="tl">
                  <a:srgbClr val="000000">
                    <a:alpha val="43137"/>
                  </a:srgbClr>
                </a:outerShdw>
              </a:effectLst>
              <a:latin typeface="Constantia" pitchFamily="18" charset="0"/>
            </a:endParaRPr>
          </a:p>
        </p:txBody>
      </p:sp>
    </p:spTree>
    <p:extLst>
      <p:ext uri="{BB962C8B-B14F-4D97-AF65-F5344CB8AC3E}">
        <p14:creationId xmlns:p14="http://schemas.microsoft.com/office/powerpoint/2010/main" val="203575601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1249362"/>
          </a:xfrm>
          <a:solidFill>
            <a:srgbClr val="A2D9E6"/>
          </a:solidFill>
        </p:spPr>
        <p:txBody>
          <a:bodyPr/>
          <a:lstStyle/>
          <a:p>
            <a:pPr eaLnBrk="1" hangingPunct="1"/>
            <a:r>
              <a:rPr lang="en-US" altLang="en-US" dirty="0" smtClean="0"/>
              <a:t>Obstacles</a:t>
            </a:r>
          </a:p>
        </p:txBody>
      </p:sp>
      <p:sp>
        <p:nvSpPr>
          <p:cNvPr id="56323" name="Content Placeholder 2"/>
          <p:cNvSpPr>
            <a:spLocks noGrp="1"/>
          </p:cNvSpPr>
          <p:nvPr>
            <p:ph idx="1"/>
          </p:nvPr>
        </p:nvSpPr>
        <p:spPr>
          <a:xfrm>
            <a:off x="457200" y="1676400"/>
            <a:ext cx="8382000" cy="5181599"/>
          </a:xfrm>
          <a:solidFill>
            <a:schemeClr val="bg1">
              <a:lumMod val="95000"/>
            </a:schemeClr>
          </a:solidFill>
        </p:spPr>
        <p:txBody>
          <a:bodyPr/>
          <a:lstStyle/>
          <a:p>
            <a:pPr eaLnBrk="1" hangingPunct="1"/>
            <a:r>
              <a:rPr lang="en-US" altLang="en-US" sz="4000" dirty="0" smtClean="0"/>
              <a:t>Bystander Dynamics</a:t>
            </a:r>
          </a:p>
          <a:p>
            <a:pPr lvl="1" eaLnBrk="1" hangingPunct="1"/>
            <a:r>
              <a:rPr lang="en-US" altLang="en-US" sz="4000" dirty="0" smtClean="0"/>
              <a:t>Diffusion of responsibility</a:t>
            </a:r>
          </a:p>
          <a:p>
            <a:pPr lvl="1" eaLnBrk="1" hangingPunct="1"/>
            <a:endParaRPr lang="en-US" altLang="en-US" sz="4000" dirty="0"/>
          </a:p>
          <a:p>
            <a:pPr lvl="1" eaLnBrk="1" hangingPunct="1"/>
            <a:endParaRPr lang="en-US" altLang="en-US" sz="4000" dirty="0" smtClean="0"/>
          </a:p>
          <a:p>
            <a:pPr lvl="1" eaLnBrk="1" hangingPunct="1"/>
            <a:endParaRPr lang="en-US" altLang="en-US" sz="4000" dirty="0"/>
          </a:p>
          <a:p>
            <a:pPr lvl="1" eaLnBrk="1" hangingPunct="1"/>
            <a:endParaRPr lang="en-US" altLang="en-US" sz="4000" dirty="0" smtClean="0"/>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2280983" y="3429000"/>
            <a:ext cx="3808071" cy="2133600"/>
          </a:xfrm>
          <a:prstGeom prst="rect">
            <a:avLst/>
          </a:prstGeom>
          <a:noFill/>
          <a:ln>
            <a:noFill/>
          </a:ln>
        </p:spPr>
      </p:pic>
    </p:spTree>
    <p:extLst>
      <p:ext uri="{BB962C8B-B14F-4D97-AF65-F5344CB8AC3E}">
        <p14:creationId xmlns:p14="http://schemas.microsoft.com/office/powerpoint/2010/main" val="39655824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7346" name="Title 1"/>
          <p:cNvSpPr>
            <a:spLocks noGrp="1"/>
          </p:cNvSpPr>
          <p:nvPr>
            <p:ph type="title"/>
          </p:nvPr>
        </p:nvSpPr>
        <p:spPr>
          <a:solidFill>
            <a:srgbClr val="A2D9E6"/>
          </a:solidFill>
        </p:spPr>
        <p:txBody>
          <a:bodyPr/>
          <a:lstStyle/>
          <a:p>
            <a:pPr eaLnBrk="1" hangingPunct="1"/>
            <a:r>
              <a:rPr lang="en-US" altLang="en-US" dirty="0" smtClean="0"/>
              <a:t>Obstacles</a:t>
            </a:r>
          </a:p>
        </p:txBody>
      </p:sp>
      <p:sp>
        <p:nvSpPr>
          <p:cNvPr id="49155" name="Content Placeholder 2"/>
          <p:cNvSpPr>
            <a:spLocks noGrp="1"/>
          </p:cNvSpPr>
          <p:nvPr>
            <p:ph idx="1"/>
          </p:nvPr>
        </p:nvSpPr>
        <p:spPr>
          <a:solidFill>
            <a:schemeClr val="bg1">
              <a:lumMod val="95000"/>
            </a:schemeClr>
          </a:solidFill>
        </p:spPr>
        <p:txBody>
          <a:bodyPr/>
          <a:lstStyle/>
          <a:p>
            <a:pPr eaLnBrk="1" hangingPunct="1">
              <a:defRPr/>
            </a:pPr>
            <a:r>
              <a:rPr lang="en-US" sz="4000" dirty="0" smtClean="0"/>
              <a:t>Bystander Dynamics</a:t>
            </a:r>
          </a:p>
          <a:p>
            <a:pPr lvl="1" eaLnBrk="1" hangingPunct="1">
              <a:defRPr/>
            </a:pPr>
            <a:r>
              <a:rPr lang="en-US" sz="4000" dirty="0" smtClean="0">
                <a:solidFill>
                  <a:schemeClr val="bg1">
                    <a:lumMod val="50000"/>
                  </a:schemeClr>
                </a:solidFill>
              </a:rPr>
              <a:t>Diffusion of responsibility</a:t>
            </a:r>
          </a:p>
          <a:p>
            <a:pPr lvl="1" eaLnBrk="1" hangingPunct="1">
              <a:defRPr/>
            </a:pPr>
            <a:r>
              <a:rPr lang="en-US" sz="4000" dirty="0" smtClean="0"/>
              <a:t>Evaluation apprehension (uncertainty)</a:t>
            </a:r>
          </a:p>
        </p:txBody>
      </p:sp>
      <p:pic>
        <p:nvPicPr>
          <p:cNvPr id="2" name="Picture 1"/>
          <p:cNvPicPr>
            <a:picLocks noChangeAspect="1"/>
          </p:cNvPicPr>
          <p:nvPr/>
        </p:nvPicPr>
        <p:blipFill>
          <a:blip r:embed="rId3"/>
          <a:stretch>
            <a:fillRect/>
          </a:stretch>
        </p:blipFill>
        <p:spPr>
          <a:xfrm>
            <a:off x="4648200" y="3863180"/>
            <a:ext cx="3886200" cy="2080419"/>
          </a:xfrm>
          <a:prstGeom prst="rect">
            <a:avLst/>
          </a:prstGeom>
        </p:spPr>
      </p:pic>
    </p:spTree>
    <p:extLst>
      <p:ext uri="{BB962C8B-B14F-4D97-AF65-F5344CB8AC3E}">
        <p14:creationId xmlns:p14="http://schemas.microsoft.com/office/powerpoint/2010/main" val="21669131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74638"/>
            <a:ext cx="8229600" cy="639762"/>
          </a:xfrm>
          <a:solidFill>
            <a:srgbClr val="A2D9E6"/>
          </a:solidFill>
        </p:spPr>
        <p:txBody>
          <a:bodyPr/>
          <a:lstStyle/>
          <a:p>
            <a:pPr eaLnBrk="1" hangingPunct="1"/>
            <a:r>
              <a:rPr lang="en-US" altLang="en-US" dirty="0" smtClean="0"/>
              <a:t>Obstacles</a:t>
            </a:r>
          </a:p>
        </p:txBody>
      </p:sp>
      <p:sp>
        <p:nvSpPr>
          <p:cNvPr id="49155" name="Content Placeholder 2"/>
          <p:cNvSpPr>
            <a:spLocks noGrp="1"/>
          </p:cNvSpPr>
          <p:nvPr>
            <p:ph idx="1"/>
          </p:nvPr>
        </p:nvSpPr>
        <p:spPr>
          <a:xfrm>
            <a:off x="0" y="838200"/>
            <a:ext cx="9144000" cy="5638800"/>
          </a:xfrm>
          <a:solidFill>
            <a:schemeClr val="bg1">
              <a:lumMod val="95000"/>
            </a:schemeClr>
          </a:solidFill>
        </p:spPr>
        <p:txBody>
          <a:bodyPr/>
          <a:lstStyle/>
          <a:p>
            <a:pPr eaLnBrk="1" hangingPunct="1">
              <a:defRPr/>
            </a:pPr>
            <a:r>
              <a:rPr lang="en-US" sz="3600" dirty="0" smtClean="0"/>
              <a:t>Bystander Dynamics</a:t>
            </a:r>
          </a:p>
          <a:p>
            <a:pPr lvl="1" eaLnBrk="1" hangingPunct="1">
              <a:spcBef>
                <a:spcPts val="0"/>
              </a:spcBef>
              <a:defRPr/>
            </a:pPr>
            <a:r>
              <a:rPr lang="en-US" sz="3600" dirty="0" smtClean="0">
                <a:solidFill>
                  <a:schemeClr val="bg1">
                    <a:lumMod val="50000"/>
                  </a:schemeClr>
                </a:solidFill>
              </a:rPr>
              <a:t>Diffusion of </a:t>
            </a:r>
          </a:p>
          <a:p>
            <a:pPr marL="457200" lvl="1" indent="0" eaLnBrk="1" hangingPunct="1">
              <a:spcBef>
                <a:spcPts val="0"/>
              </a:spcBef>
              <a:buNone/>
              <a:defRPr/>
            </a:pPr>
            <a:r>
              <a:rPr lang="en-US" sz="3600" dirty="0" smtClean="0">
                <a:solidFill>
                  <a:schemeClr val="bg1">
                    <a:lumMod val="50000"/>
                  </a:schemeClr>
                </a:solidFill>
              </a:rPr>
              <a:t>   responsibility</a:t>
            </a:r>
          </a:p>
          <a:p>
            <a:pPr lvl="1" eaLnBrk="1" hangingPunct="1">
              <a:spcBef>
                <a:spcPts val="0"/>
              </a:spcBef>
              <a:defRPr/>
            </a:pPr>
            <a:r>
              <a:rPr lang="en-US" sz="3600" dirty="0" smtClean="0">
                <a:solidFill>
                  <a:schemeClr val="bg1">
                    <a:lumMod val="50000"/>
                  </a:schemeClr>
                </a:solidFill>
              </a:rPr>
              <a:t>Evaluation </a:t>
            </a:r>
          </a:p>
          <a:p>
            <a:pPr marL="457200" lvl="1" indent="0" eaLnBrk="1" hangingPunct="1">
              <a:spcBef>
                <a:spcPts val="0"/>
              </a:spcBef>
              <a:buNone/>
              <a:defRPr/>
            </a:pPr>
            <a:r>
              <a:rPr lang="en-US" sz="3600" dirty="0" smtClean="0">
                <a:solidFill>
                  <a:schemeClr val="bg1">
                    <a:lumMod val="50000"/>
                  </a:schemeClr>
                </a:solidFill>
              </a:rPr>
              <a:t>  apprehension </a:t>
            </a:r>
          </a:p>
          <a:p>
            <a:pPr lvl="1" eaLnBrk="1" hangingPunct="1">
              <a:defRPr/>
            </a:pPr>
            <a:r>
              <a:rPr lang="en-US" sz="3600" dirty="0" smtClean="0"/>
              <a:t>Pluralistic ignorance</a:t>
            </a:r>
          </a:p>
          <a:p>
            <a:pPr marL="457200" lvl="1" indent="0" eaLnBrk="1" hangingPunct="1">
              <a:buNone/>
              <a:defRPr/>
            </a:pPr>
            <a:r>
              <a:rPr lang="en-US" sz="3600" dirty="0" smtClean="0"/>
              <a:t> (response of others)</a:t>
            </a:r>
          </a:p>
        </p:txBody>
      </p:sp>
      <p:pic>
        <p:nvPicPr>
          <p:cNvPr id="3" name="Picture 2"/>
          <p:cNvPicPr>
            <a:picLocks noChangeAspect="1"/>
          </p:cNvPicPr>
          <p:nvPr/>
        </p:nvPicPr>
        <p:blipFill>
          <a:blip r:embed="rId3"/>
          <a:stretch>
            <a:fillRect/>
          </a:stretch>
        </p:blipFill>
        <p:spPr>
          <a:xfrm>
            <a:off x="4724400" y="1143000"/>
            <a:ext cx="4038600" cy="5334000"/>
          </a:xfrm>
          <a:prstGeom prst="rect">
            <a:avLst/>
          </a:prstGeom>
        </p:spPr>
      </p:pic>
      <p:sp>
        <p:nvSpPr>
          <p:cNvPr id="2" name="Rectangle 1"/>
          <p:cNvSpPr/>
          <p:nvPr/>
        </p:nvSpPr>
        <p:spPr>
          <a:xfrm>
            <a:off x="11723" y="6396335"/>
            <a:ext cx="1313180" cy="461665"/>
          </a:xfrm>
          <a:prstGeom prst="rect">
            <a:avLst/>
          </a:prstGeom>
        </p:spPr>
        <p:txBody>
          <a:bodyPr wrap="none">
            <a:spAutoFit/>
          </a:bodyPr>
          <a:lstStyle/>
          <a:p>
            <a:pPr lvl="1"/>
            <a:r>
              <a:rPr lang="en-US" altLang="en-US" sz="2400" dirty="0">
                <a:solidFill>
                  <a:srgbClr val="C00000"/>
                </a:solidFill>
              </a:rPr>
              <a:t>CLIP</a:t>
            </a:r>
          </a:p>
        </p:txBody>
      </p:sp>
    </p:spTree>
    <p:extLst>
      <p:ext uri="{BB962C8B-B14F-4D97-AF65-F5344CB8AC3E}">
        <p14:creationId xmlns:p14="http://schemas.microsoft.com/office/powerpoint/2010/main" val="23402558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74638"/>
            <a:ext cx="8229600" cy="715962"/>
          </a:xfrm>
        </p:spPr>
        <p:txBody>
          <a:bodyPr/>
          <a:lstStyle/>
          <a:p>
            <a:pPr eaLnBrk="1" hangingPunct="1"/>
            <a:r>
              <a:rPr lang="en-US" altLang="en-US" dirty="0" smtClean="0"/>
              <a:t>Sexual Violence</a:t>
            </a:r>
          </a:p>
        </p:txBody>
      </p:sp>
      <p:sp>
        <p:nvSpPr>
          <p:cNvPr id="17411" name="Content Placeholder 2"/>
          <p:cNvSpPr>
            <a:spLocks noGrp="1"/>
          </p:cNvSpPr>
          <p:nvPr>
            <p:ph idx="1"/>
          </p:nvPr>
        </p:nvSpPr>
        <p:spPr>
          <a:xfrm>
            <a:off x="457200" y="990601"/>
            <a:ext cx="8229600" cy="1752600"/>
          </a:xfrm>
        </p:spPr>
        <p:txBody>
          <a:bodyPr/>
          <a:lstStyle/>
          <a:p>
            <a:pPr marL="0" indent="0" eaLnBrk="1" hangingPunct="1">
              <a:buNone/>
            </a:pPr>
            <a:r>
              <a:rPr lang="en-US" altLang="en-US" dirty="0" smtClean="0"/>
              <a:t>Any sexual contact that lacks consent and/or capacity to give consent and/or is forced against someone’s will.</a:t>
            </a:r>
          </a:p>
        </p:txBody>
      </p:sp>
      <p:pic>
        <p:nvPicPr>
          <p:cNvPr id="2" name="Picture 1"/>
          <p:cNvPicPr>
            <a:picLocks noChangeAspect="1"/>
          </p:cNvPicPr>
          <p:nvPr/>
        </p:nvPicPr>
        <p:blipFill>
          <a:blip r:embed="rId3"/>
          <a:stretch>
            <a:fillRect/>
          </a:stretch>
        </p:blipFill>
        <p:spPr>
          <a:xfrm>
            <a:off x="838200" y="2743201"/>
            <a:ext cx="7848600" cy="4114799"/>
          </a:xfrm>
          <a:prstGeom prst="rect">
            <a:avLst/>
          </a:prstGeom>
        </p:spPr>
      </p:pic>
    </p:spTree>
    <p:extLst>
      <p:ext uri="{BB962C8B-B14F-4D97-AF65-F5344CB8AC3E}">
        <p14:creationId xmlns:p14="http://schemas.microsoft.com/office/powerpoint/2010/main" val="17161856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0418" name="Title 1"/>
          <p:cNvSpPr>
            <a:spLocks noGrp="1"/>
          </p:cNvSpPr>
          <p:nvPr>
            <p:ph type="title"/>
          </p:nvPr>
        </p:nvSpPr>
        <p:spPr>
          <a:solidFill>
            <a:srgbClr val="A2D9E6"/>
          </a:solidFill>
        </p:spPr>
        <p:txBody>
          <a:bodyPr/>
          <a:lstStyle/>
          <a:p>
            <a:pPr eaLnBrk="1" hangingPunct="1"/>
            <a:r>
              <a:rPr lang="en-US" altLang="en-US" dirty="0" smtClean="0"/>
              <a:t>Obstacles</a:t>
            </a:r>
          </a:p>
        </p:txBody>
      </p:sp>
      <p:sp>
        <p:nvSpPr>
          <p:cNvPr id="49155" name="Content Placeholder 2"/>
          <p:cNvSpPr>
            <a:spLocks noGrp="1"/>
          </p:cNvSpPr>
          <p:nvPr>
            <p:ph idx="1"/>
          </p:nvPr>
        </p:nvSpPr>
        <p:spPr>
          <a:solidFill>
            <a:schemeClr val="bg1">
              <a:lumMod val="95000"/>
            </a:schemeClr>
          </a:solidFill>
        </p:spPr>
        <p:txBody>
          <a:bodyPr/>
          <a:lstStyle/>
          <a:p>
            <a:pPr eaLnBrk="1" hangingPunct="1">
              <a:defRPr/>
            </a:pPr>
            <a:r>
              <a:rPr lang="en-US" sz="4000" dirty="0" smtClean="0"/>
              <a:t>Bystander Dynamics</a:t>
            </a:r>
          </a:p>
          <a:p>
            <a:pPr lvl="1" eaLnBrk="1" hangingPunct="1">
              <a:defRPr/>
            </a:pPr>
            <a:r>
              <a:rPr lang="en-US" sz="4000" dirty="0" smtClean="0">
                <a:solidFill>
                  <a:schemeClr val="bg1">
                    <a:lumMod val="50000"/>
                  </a:schemeClr>
                </a:solidFill>
              </a:rPr>
              <a:t>Diffusion of responsibility</a:t>
            </a:r>
          </a:p>
          <a:p>
            <a:pPr lvl="1" eaLnBrk="1" hangingPunct="1">
              <a:defRPr/>
            </a:pPr>
            <a:r>
              <a:rPr lang="en-US" sz="4000" dirty="0" smtClean="0">
                <a:solidFill>
                  <a:schemeClr val="bg1">
                    <a:lumMod val="50000"/>
                  </a:schemeClr>
                </a:solidFill>
              </a:rPr>
              <a:t>Evaluation apprehension </a:t>
            </a:r>
          </a:p>
          <a:p>
            <a:pPr lvl="1" eaLnBrk="1" hangingPunct="1">
              <a:defRPr/>
            </a:pPr>
            <a:r>
              <a:rPr lang="en-US" sz="4000" dirty="0" smtClean="0">
                <a:solidFill>
                  <a:schemeClr val="bg1">
                    <a:lumMod val="50000"/>
                  </a:schemeClr>
                </a:solidFill>
              </a:rPr>
              <a:t>Pluralistic ignorance</a:t>
            </a:r>
          </a:p>
          <a:p>
            <a:pPr lvl="1" eaLnBrk="1" hangingPunct="1">
              <a:defRPr/>
            </a:pPr>
            <a:r>
              <a:rPr lang="en-US" sz="4000" dirty="0" smtClean="0"/>
              <a:t>Cause of misfortune (individual responsibility)</a:t>
            </a:r>
          </a:p>
        </p:txBody>
      </p:sp>
    </p:spTree>
    <p:extLst>
      <p:ext uri="{BB962C8B-B14F-4D97-AF65-F5344CB8AC3E}">
        <p14:creationId xmlns:p14="http://schemas.microsoft.com/office/powerpoint/2010/main" val="33761369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1442" name="Title 1"/>
          <p:cNvSpPr>
            <a:spLocks noGrp="1"/>
          </p:cNvSpPr>
          <p:nvPr>
            <p:ph type="title"/>
          </p:nvPr>
        </p:nvSpPr>
        <p:spPr>
          <a:solidFill>
            <a:srgbClr val="A2D9E6"/>
          </a:solidFill>
        </p:spPr>
        <p:txBody>
          <a:bodyPr/>
          <a:lstStyle/>
          <a:p>
            <a:r>
              <a:rPr lang="en-US" altLang="en-US" dirty="0" smtClean="0"/>
              <a:t>Helping Model</a:t>
            </a:r>
          </a:p>
        </p:txBody>
      </p:sp>
      <p:sp>
        <p:nvSpPr>
          <p:cNvPr id="54275" name="Content Placeholder 2"/>
          <p:cNvSpPr>
            <a:spLocks noGrp="1"/>
          </p:cNvSpPr>
          <p:nvPr>
            <p:ph idx="1"/>
          </p:nvPr>
        </p:nvSpPr>
        <p:spPr>
          <a:xfrm>
            <a:off x="426720" y="1524000"/>
            <a:ext cx="8229600" cy="5105400"/>
          </a:xfrm>
          <a:solidFill>
            <a:schemeClr val="bg1">
              <a:lumMod val="95000"/>
            </a:schemeClr>
          </a:solidFill>
        </p:spPr>
        <p:txBody>
          <a:bodyPr/>
          <a:lstStyle/>
          <a:p>
            <a:pPr marL="0" indent="0" algn="ctr">
              <a:buFont typeface="Arial" pitchFamily="34" charset="0"/>
              <a:buNone/>
              <a:defRPr/>
            </a:pPr>
            <a:r>
              <a:rPr lang="en-US" sz="4000" dirty="0" smtClean="0"/>
              <a:t>If others act, we’re more likely to act</a:t>
            </a:r>
          </a:p>
        </p:txBody>
      </p:sp>
      <p:pic>
        <p:nvPicPr>
          <p:cNvPr id="2" name="Picture 1"/>
          <p:cNvPicPr>
            <a:picLocks noChangeAspect="1"/>
          </p:cNvPicPr>
          <p:nvPr/>
        </p:nvPicPr>
        <p:blipFill>
          <a:blip r:embed="rId3"/>
          <a:stretch>
            <a:fillRect/>
          </a:stretch>
        </p:blipFill>
        <p:spPr>
          <a:xfrm>
            <a:off x="1371600" y="2438400"/>
            <a:ext cx="6477000" cy="4191000"/>
          </a:xfrm>
          <a:prstGeom prst="rect">
            <a:avLst/>
          </a:prstGeom>
        </p:spPr>
      </p:pic>
    </p:spTree>
    <p:extLst>
      <p:ext uri="{BB962C8B-B14F-4D97-AF65-F5344CB8AC3E}">
        <p14:creationId xmlns:p14="http://schemas.microsoft.com/office/powerpoint/2010/main" val="12550893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2466" name="Title 1"/>
          <p:cNvSpPr>
            <a:spLocks noGrp="1"/>
          </p:cNvSpPr>
          <p:nvPr>
            <p:ph type="title"/>
          </p:nvPr>
        </p:nvSpPr>
        <p:spPr>
          <a:solidFill>
            <a:srgbClr val="A2D9E6"/>
          </a:solidFill>
        </p:spPr>
        <p:txBody>
          <a:bodyPr/>
          <a:lstStyle/>
          <a:p>
            <a:pPr eaLnBrk="1" hangingPunct="1"/>
            <a:r>
              <a:rPr lang="en-US" altLang="en-US" dirty="0" smtClean="0"/>
              <a:t>Obstacles</a:t>
            </a:r>
          </a:p>
        </p:txBody>
      </p:sp>
      <p:sp>
        <p:nvSpPr>
          <p:cNvPr id="62467" name="Content Placeholder 2"/>
          <p:cNvSpPr>
            <a:spLocks noGrp="1"/>
          </p:cNvSpPr>
          <p:nvPr>
            <p:ph idx="1"/>
          </p:nvPr>
        </p:nvSpPr>
        <p:spPr>
          <a:solidFill>
            <a:schemeClr val="bg1">
              <a:lumMod val="95000"/>
            </a:schemeClr>
          </a:solidFill>
        </p:spPr>
        <p:txBody>
          <a:bodyPr/>
          <a:lstStyle/>
          <a:p>
            <a:pPr eaLnBrk="1" hangingPunct="1"/>
            <a:r>
              <a:rPr lang="en-US" altLang="en-US" sz="4000" dirty="0" smtClean="0"/>
              <a:t>Peer Influence</a:t>
            </a:r>
          </a:p>
        </p:txBody>
      </p:sp>
      <p:pic>
        <p:nvPicPr>
          <p:cNvPr id="3" name="Picture 2"/>
          <p:cNvPicPr>
            <a:picLocks noChangeAspect="1"/>
          </p:cNvPicPr>
          <p:nvPr/>
        </p:nvPicPr>
        <p:blipFill>
          <a:blip r:embed="rId3"/>
          <a:stretch>
            <a:fillRect/>
          </a:stretch>
        </p:blipFill>
        <p:spPr>
          <a:xfrm>
            <a:off x="1447800" y="2362200"/>
            <a:ext cx="6400800" cy="3574473"/>
          </a:xfrm>
          <a:prstGeom prst="rect">
            <a:avLst/>
          </a:prstGeom>
        </p:spPr>
      </p:pic>
    </p:spTree>
    <p:extLst>
      <p:ext uri="{BB962C8B-B14F-4D97-AF65-F5344CB8AC3E}">
        <p14:creationId xmlns:p14="http://schemas.microsoft.com/office/powerpoint/2010/main" val="21631501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4514" name="Title 1"/>
          <p:cNvSpPr>
            <a:spLocks noGrp="1"/>
          </p:cNvSpPr>
          <p:nvPr>
            <p:ph type="title"/>
          </p:nvPr>
        </p:nvSpPr>
        <p:spPr>
          <a:solidFill>
            <a:srgbClr val="A2D9E6"/>
          </a:solidFill>
        </p:spPr>
        <p:txBody>
          <a:bodyPr/>
          <a:lstStyle/>
          <a:p>
            <a:pPr eaLnBrk="1" hangingPunct="1"/>
            <a:r>
              <a:rPr lang="en-US" altLang="en-US" dirty="0" smtClean="0"/>
              <a:t>Personal Obstacles</a:t>
            </a:r>
          </a:p>
        </p:txBody>
      </p:sp>
      <p:sp>
        <p:nvSpPr>
          <p:cNvPr id="64515" name="Content Placeholder 2"/>
          <p:cNvSpPr>
            <a:spLocks noGrp="1"/>
          </p:cNvSpPr>
          <p:nvPr>
            <p:ph idx="1"/>
          </p:nvPr>
        </p:nvSpPr>
        <p:spPr>
          <a:xfrm>
            <a:off x="457200" y="1600200"/>
            <a:ext cx="8229600" cy="5105400"/>
          </a:xfrm>
          <a:solidFill>
            <a:schemeClr val="bg1">
              <a:lumMod val="95000"/>
            </a:schemeClr>
          </a:solidFill>
        </p:spPr>
        <p:txBody>
          <a:bodyPr/>
          <a:lstStyle/>
          <a:p>
            <a:pPr lvl="1" eaLnBrk="1" hangingPunct="1"/>
            <a:r>
              <a:rPr lang="en-US" altLang="en-US" sz="4000" dirty="0" smtClean="0"/>
              <a:t>I’m shy</a:t>
            </a:r>
          </a:p>
          <a:p>
            <a:pPr lvl="1" eaLnBrk="1" hangingPunct="1"/>
            <a:r>
              <a:rPr lang="en-US" altLang="en-US" sz="4000" dirty="0" smtClean="0"/>
              <a:t>I can’t stand confronting people</a:t>
            </a:r>
          </a:p>
          <a:p>
            <a:pPr lvl="1" eaLnBrk="1" hangingPunct="1"/>
            <a:r>
              <a:rPr lang="en-US" altLang="en-US" sz="4000" dirty="0" smtClean="0"/>
              <a:t>I’m concerned for my own safety</a:t>
            </a:r>
          </a:p>
          <a:p>
            <a:pPr lvl="1" eaLnBrk="1" hangingPunct="1"/>
            <a:r>
              <a:rPr lang="en-US" altLang="en-US" sz="4000" dirty="0" smtClean="0"/>
              <a:t>I don’t want to end up in a fight</a:t>
            </a:r>
          </a:p>
          <a:p>
            <a:pPr lvl="1" eaLnBrk="1" hangingPunct="1"/>
            <a:r>
              <a:rPr lang="en-US" altLang="en-US" sz="4000" dirty="0" smtClean="0"/>
              <a:t>It’s none of my business</a:t>
            </a:r>
          </a:p>
          <a:p>
            <a:pPr lvl="1" eaLnBrk="1" hangingPunct="1"/>
            <a:r>
              <a:rPr lang="en-US" altLang="en-US" sz="4000" dirty="0" smtClean="0"/>
              <a:t>I’m not sure the right thing to do</a:t>
            </a:r>
          </a:p>
        </p:txBody>
      </p:sp>
    </p:spTree>
    <p:extLst>
      <p:ext uri="{BB962C8B-B14F-4D97-AF65-F5344CB8AC3E}">
        <p14:creationId xmlns:p14="http://schemas.microsoft.com/office/powerpoint/2010/main" val="16136750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PQuestion"/>
          <p:cNvSpPr>
            <a:spLocks noGrp="1"/>
          </p:cNvSpPr>
          <p:nvPr>
            <p:ph type="title"/>
          </p:nvPr>
        </p:nvSpPr>
        <p:spPr/>
        <p:txBody>
          <a:bodyPr/>
          <a:lstStyle/>
          <a:p>
            <a:r>
              <a:rPr lang="en-US" altLang="en-US" sz="3000" smtClean="0">
                <a:solidFill>
                  <a:srgbClr val="000000"/>
                </a:solidFill>
              </a:rPr>
              <a:t>Which of the bystander obstacles might keep you from acting?</a:t>
            </a:r>
            <a:endParaRPr lang="en-US" altLang="en-US" smtClean="0"/>
          </a:p>
        </p:txBody>
      </p:sp>
      <p:sp>
        <p:nvSpPr>
          <p:cNvPr id="62467" name="TPAnswers"/>
          <p:cNvSpPr>
            <a:spLocks noGrp="1"/>
          </p:cNvSpPr>
          <p:nvPr>
            <p:ph type="body" idx="1"/>
            <p:custDataLst>
              <p:tags r:id="rId2"/>
            </p:custDataLst>
          </p:nvPr>
        </p:nvSpPr>
        <p:spPr>
          <a:xfrm>
            <a:off x="457200" y="1600200"/>
            <a:ext cx="8382000" cy="4525963"/>
          </a:xfrm>
        </p:spPr>
        <p:txBody>
          <a:bodyPr/>
          <a:lstStyle/>
          <a:p>
            <a:pPr marL="457200" indent="-457200">
              <a:buFont typeface="Arial" pitchFamily="34" charset="0"/>
              <a:buAutoNum type="arabicPeriod"/>
            </a:pPr>
            <a:r>
              <a:rPr lang="en-US" altLang="en-US" sz="2800" smtClean="0"/>
              <a:t>There are other people around who will probably act so I don’t have to</a:t>
            </a:r>
          </a:p>
          <a:p>
            <a:pPr marL="457200" indent="-457200">
              <a:buFont typeface="Arial" pitchFamily="34" charset="0"/>
              <a:buAutoNum type="arabicPeriod"/>
            </a:pPr>
            <a:r>
              <a:rPr lang="en-US" altLang="en-US" sz="2800" smtClean="0"/>
              <a:t>Don’t want to be embarrassed </a:t>
            </a:r>
          </a:p>
          <a:p>
            <a:pPr marL="457200" indent="-457200">
              <a:buFont typeface="Arial" pitchFamily="34" charset="0"/>
              <a:buAutoNum type="arabicPeriod"/>
            </a:pPr>
            <a:r>
              <a:rPr lang="en-US" altLang="en-US" sz="2800" smtClean="0"/>
              <a:t>No one else is doing anything</a:t>
            </a:r>
          </a:p>
          <a:p>
            <a:pPr marL="457200" indent="-457200">
              <a:buFont typeface="Arial" pitchFamily="34" charset="0"/>
              <a:buAutoNum type="arabicPeriod"/>
            </a:pPr>
            <a:r>
              <a:rPr lang="en-US" altLang="en-US" sz="2800" smtClean="0"/>
              <a:t>The person looks like they ‘had it coming’</a:t>
            </a:r>
          </a:p>
          <a:p>
            <a:pPr marL="457200" indent="-457200">
              <a:buFont typeface="Arial" pitchFamily="34" charset="0"/>
              <a:buAutoNum type="arabicPeriod"/>
            </a:pPr>
            <a:r>
              <a:rPr lang="en-US" altLang="en-US" sz="2800" smtClean="0"/>
              <a:t>My friend would give me a hard time if I did anything</a:t>
            </a:r>
          </a:p>
          <a:p>
            <a:pPr marL="457200" indent="-457200">
              <a:buFont typeface="Arial" pitchFamily="34" charset="0"/>
              <a:buAutoNum type="arabicPeriod"/>
            </a:pPr>
            <a:r>
              <a:rPr lang="en-US" altLang="en-US" sz="2800" smtClean="0"/>
              <a:t>My personality traits make it hard (shy, avoid conflict)</a:t>
            </a:r>
          </a:p>
          <a:p>
            <a:pPr marL="457200" indent="-457200">
              <a:buFont typeface="Arial" pitchFamily="34" charset="0"/>
              <a:buAutoNum type="arabicPeriod"/>
            </a:pPr>
            <a:r>
              <a:rPr lang="en-US" altLang="en-US" sz="2800" smtClean="0"/>
              <a:t>It’s not my concern and I don’t want to get involved.</a:t>
            </a:r>
          </a:p>
        </p:txBody>
      </p:sp>
    </p:spTree>
    <p:custDataLst>
      <p:tags r:id="rId1"/>
    </p:custDataLst>
    <p:extLst>
      <p:ext uri="{BB962C8B-B14F-4D97-AF65-F5344CB8AC3E}">
        <p14:creationId xmlns:p14="http://schemas.microsoft.com/office/powerpoint/2010/main" val="28810802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Picture 2" descr="http://4.bp.blogspot.com/_yAp94q_Nvlw/SPan6hsFKWI/AAAAAAAAAww/zYPcyZ1iq_k/s400/If+Not+You+Logo+1.jpg"/>
          <p:cNvPicPr>
            <a:picLocks noChangeAspect="1" noChangeArrowheads="1"/>
          </p:cNvPicPr>
          <p:nvPr/>
        </p:nvPicPr>
        <p:blipFill>
          <a:blip r:embed="rId3">
            <a:extLst>
              <a:ext uri="{28A0092B-C50C-407E-A947-70E740481C1C}">
                <a14:useLocalDpi xmlns:a14="http://schemas.microsoft.com/office/drawing/2010/main" val="0"/>
              </a:ext>
            </a:extLst>
          </a:blip>
          <a:srcRect t="2605" b="14058"/>
          <a:stretch>
            <a:fillRect/>
          </a:stretch>
        </p:blipFill>
        <p:spPr bwMode="auto">
          <a:xfrm>
            <a:off x="533400" y="304800"/>
            <a:ext cx="8153400"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2816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4274" name="Title 1"/>
          <p:cNvSpPr>
            <a:spLocks noGrp="1"/>
          </p:cNvSpPr>
          <p:nvPr>
            <p:ph type="title"/>
          </p:nvPr>
        </p:nvSpPr>
        <p:spPr>
          <a:solidFill>
            <a:schemeClr val="accent1">
              <a:lumMod val="75000"/>
            </a:schemeClr>
          </a:solidFill>
        </p:spPr>
        <p:txBody>
          <a:bodyPr/>
          <a:lstStyle/>
          <a:p>
            <a:pPr eaLnBrk="1" hangingPunct="1">
              <a:defRPr/>
            </a:pPr>
            <a:r>
              <a:rPr lang="en-US" b="1" dirty="0" smtClean="0">
                <a:solidFill>
                  <a:schemeClr val="bg1"/>
                </a:solidFill>
                <a:effectLst>
                  <a:outerShdw blurRad="38100" dist="38100" dir="2700000" algn="tl">
                    <a:srgbClr val="000000">
                      <a:alpha val="43137"/>
                    </a:srgbClr>
                  </a:outerShdw>
                </a:effectLst>
              </a:rPr>
              <a:t>SOLUTIONS- The 3 D’s</a:t>
            </a:r>
          </a:p>
        </p:txBody>
      </p:sp>
      <p:sp>
        <p:nvSpPr>
          <p:cNvPr id="66563" name="Content Placeholder 2"/>
          <p:cNvSpPr>
            <a:spLocks noGrp="1"/>
          </p:cNvSpPr>
          <p:nvPr>
            <p:ph idx="1"/>
          </p:nvPr>
        </p:nvSpPr>
        <p:spPr>
          <a:xfrm>
            <a:off x="228600" y="1600200"/>
            <a:ext cx="8763000" cy="4953000"/>
          </a:xfrm>
          <a:solidFill>
            <a:srgbClr val="A2D9E6"/>
          </a:solidFill>
        </p:spPr>
        <p:txBody>
          <a:bodyPr/>
          <a:lstStyle/>
          <a:p>
            <a:pPr marL="0" indent="0" algn="ctr" eaLnBrk="1" hangingPunct="1">
              <a:buNone/>
            </a:pPr>
            <a:endParaRPr lang="en-US" altLang="en-US" sz="1800" dirty="0" smtClean="0">
              <a:solidFill>
                <a:schemeClr val="accent1">
                  <a:lumMod val="75000"/>
                </a:schemeClr>
              </a:solidFill>
            </a:endParaRPr>
          </a:p>
          <a:p>
            <a:pPr marL="0" indent="0" algn="ctr" eaLnBrk="1" hangingPunct="1">
              <a:buNone/>
            </a:pPr>
            <a:r>
              <a:rPr lang="en-US" altLang="en-US" sz="6600" b="1" dirty="0" smtClean="0">
                <a:solidFill>
                  <a:schemeClr val="accent1">
                    <a:lumMod val="75000"/>
                  </a:schemeClr>
                </a:solidFill>
              </a:rPr>
              <a:t>DIRECT</a:t>
            </a:r>
          </a:p>
          <a:p>
            <a:pPr marL="0" indent="0" algn="ctr" eaLnBrk="1" hangingPunct="1">
              <a:buNone/>
            </a:pPr>
            <a:r>
              <a:rPr lang="en-US" altLang="en-US" sz="6600" b="1" dirty="0" smtClean="0">
                <a:solidFill>
                  <a:schemeClr val="accent1">
                    <a:lumMod val="75000"/>
                  </a:schemeClr>
                </a:solidFill>
              </a:rPr>
              <a:t>DISTRACT</a:t>
            </a:r>
          </a:p>
          <a:p>
            <a:pPr marL="0" indent="0" algn="ctr" eaLnBrk="1" hangingPunct="1">
              <a:buNone/>
            </a:pPr>
            <a:r>
              <a:rPr lang="en-US" altLang="en-US" sz="6600" b="1" dirty="0" smtClean="0">
                <a:solidFill>
                  <a:schemeClr val="accent1">
                    <a:lumMod val="75000"/>
                  </a:schemeClr>
                </a:solidFill>
              </a:rPr>
              <a:t>DELEGATE</a:t>
            </a:r>
          </a:p>
        </p:txBody>
      </p:sp>
    </p:spTree>
    <p:extLst>
      <p:ext uri="{BB962C8B-B14F-4D97-AF65-F5344CB8AC3E}">
        <p14:creationId xmlns:p14="http://schemas.microsoft.com/office/powerpoint/2010/main" val="38507998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4274" name="Title 1"/>
          <p:cNvSpPr>
            <a:spLocks noGrp="1"/>
          </p:cNvSpPr>
          <p:nvPr>
            <p:ph type="title"/>
          </p:nvPr>
        </p:nvSpPr>
        <p:spPr>
          <a:solidFill>
            <a:schemeClr val="accent1">
              <a:lumMod val="75000"/>
            </a:schemeClr>
          </a:solidFill>
        </p:spPr>
        <p:txBody>
          <a:bodyPr/>
          <a:lstStyle/>
          <a:p>
            <a:pPr eaLnBrk="1" hangingPunct="1">
              <a:defRPr/>
            </a:pPr>
            <a:r>
              <a:rPr lang="en-US" b="1" dirty="0" smtClean="0">
                <a:solidFill>
                  <a:schemeClr val="bg1"/>
                </a:solidFill>
                <a:effectLst>
                  <a:outerShdw blurRad="38100" dist="38100" dir="2700000" algn="tl">
                    <a:srgbClr val="000000">
                      <a:alpha val="43137"/>
                    </a:srgbClr>
                  </a:outerShdw>
                </a:effectLst>
              </a:rPr>
              <a:t>SOLUTIONS- The 3 D’s</a:t>
            </a:r>
          </a:p>
        </p:txBody>
      </p:sp>
      <p:sp>
        <p:nvSpPr>
          <p:cNvPr id="66563" name="Content Placeholder 2"/>
          <p:cNvSpPr>
            <a:spLocks noGrp="1"/>
          </p:cNvSpPr>
          <p:nvPr>
            <p:ph idx="1"/>
          </p:nvPr>
        </p:nvSpPr>
        <p:spPr>
          <a:xfrm>
            <a:off x="228600" y="1600200"/>
            <a:ext cx="8763000" cy="4953000"/>
          </a:xfrm>
          <a:solidFill>
            <a:srgbClr val="A2D9E6"/>
          </a:solidFill>
        </p:spPr>
        <p:txBody>
          <a:bodyPr/>
          <a:lstStyle/>
          <a:p>
            <a:pPr eaLnBrk="1" hangingPunct="1"/>
            <a:r>
              <a:rPr lang="en-US" altLang="en-US" sz="3600" b="1" dirty="0" smtClean="0"/>
              <a:t>Direct: </a:t>
            </a:r>
            <a:r>
              <a:rPr lang="en-US" altLang="en-US" sz="3600" dirty="0" smtClean="0"/>
              <a:t>directly interact with the people involved and tell them that you are concerned</a:t>
            </a:r>
          </a:p>
          <a:p>
            <a:pPr eaLnBrk="1" hangingPunct="1"/>
            <a:r>
              <a:rPr lang="en-US" altLang="en-US" sz="3600" b="1" dirty="0" smtClean="0"/>
              <a:t>Distract: </a:t>
            </a:r>
            <a:r>
              <a:rPr lang="en-US" altLang="en-US" sz="3600" dirty="0" smtClean="0"/>
              <a:t>divert the attention of the people in the situation</a:t>
            </a:r>
          </a:p>
          <a:p>
            <a:pPr eaLnBrk="1" hangingPunct="1"/>
            <a:r>
              <a:rPr lang="en-US" altLang="en-US" sz="3600" b="1" dirty="0" smtClean="0"/>
              <a:t>Delegate: </a:t>
            </a:r>
            <a:r>
              <a:rPr lang="en-US" altLang="en-US" sz="3600" dirty="0" smtClean="0"/>
              <a:t>recognizing a situation when you </a:t>
            </a:r>
            <a:r>
              <a:rPr lang="en-US" altLang="en-US" sz="3600" dirty="0" err="1" smtClean="0"/>
              <a:t>you</a:t>
            </a:r>
            <a:r>
              <a:rPr lang="en-US" altLang="en-US" sz="3600" dirty="0" smtClean="0"/>
              <a:t> feel like someone else is better suited to handle it (i.e., a friend, police, bartender)</a:t>
            </a:r>
          </a:p>
          <a:p>
            <a:pPr eaLnBrk="1" hangingPunct="1"/>
            <a:endParaRPr lang="en-US" altLang="en-US" sz="3600" dirty="0" smtClean="0"/>
          </a:p>
        </p:txBody>
      </p:sp>
    </p:spTree>
    <p:extLst>
      <p:ext uri="{BB962C8B-B14F-4D97-AF65-F5344CB8AC3E}">
        <p14:creationId xmlns:p14="http://schemas.microsoft.com/office/powerpoint/2010/main" val="11897144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762001" y="152401"/>
            <a:ext cx="7467599" cy="2438399"/>
          </a:xfrm>
          <a:solidFill>
            <a:srgbClr val="FFFF00"/>
          </a:solidFill>
        </p:spPr>
        <p:txBody>
          <a:bodyPr/>
          <a:lstStyle/>
          <a:p>
            <a:pPr algn="ctr">
              <a:defRPr/>
            </a:pPr>
            <a:r>
              <a:rPr lang="en-US" altLang="en-US" sz="3400" b="1" dirty="0" smtClean="0">
                <a:solidFill>
                  <a:schemeClr val="accent1"/>
                </a:solidFill>
              </a:rPr>
              <a:t>  </a:t>
            </a:r>
            <a:br>
              <a:rPr lang="en-US" altLang="en-US" sz="3400" b="1" dirty="0" smtClean="0">
                <a:solidFill>
                  <a:schemeClr val="accent1"/>
                </a:solidFill>
              </a:rPr>
            </a:br>
            <a:r>
              <a:rPr lang="en-US" altLang="en-US" sz="3400" b="1" dirty="0" smtClean="0">
                <a:solidFill>
                  <a:srgbClr val="002060"/>
                </a:solidFill>
              </a:rPr>
              <a:t>You see a woman who is crying, appears frightened and scared and is  being pulled toward a car</a:t>
            </a:r>
            <a:br>
              <a:rPr lang="en-US" altLang="en-US" sz="3400" b="1" dirty="0" smtClean="0">
                <a:solidFill>
                  <a:srgbClr val="002060"/>
                </a:solidFill>
              </a:rPr>
            </a:br>
            <a:r>
              <a:rPr lang="en-US" altLang="en-US" sz="3400" b="1" dirty="0" smtClean="0">
                <a:solidFill>
                  <a:srgbClr val="002060"/>
                </a:solidFill>
              </a:rPr>
              <a:t> by two men.</a:t>
            </a:r>
            <a:r>
              <a:rPr lang="en-US" altLang="en-US" sz="3600" dirty="0" smtClean="0">
                <a:solidFill>
                  <a:srgbClr val="002060"/>
                </a:solidFill>
              </a:rPr>
              <a:t/>
            </a:r>
            <a:br>
              <a:rPr lang="en-US" altLang="en-US" sz="3600" dirty="0" smtClean="0">
                <a:solidFill>
                  <a:srgbClr val="002060"/>
                </a:solidFill>
              </a:rPr>
            </a:br>
            <a:endParaRPr lang="en-US" sz="3600" dirty="0">
              <a:solidFill>
                <a:srgbClr val="002060"/>
              </a:solidFill>
            </a:endParaRPr>
          </a:p>
        </p:txBody>
      </p:sp>
      <p:sp>
        <p:nvSpPr>
          <p:cNvPr id="5" name="Subtitle 4"/>
          <p:cNvSpPr>
            <a:spLocks noGrp="1"/>
          </p:cNvSpPr>
          <p:nvPr>
            <p:ph type="subTitle" idx="1"/>
          </p:nvPr>
        </p:nvSpPr>
        <p:spPr>
          <a:xfrm>
            <a:off x="0" y="2895600"/>
            <a:ext cx="9144000" cy="3733800"/>
          </a:xfrm>
          <a:solidFill>
            <a:schemeClr val="bg1">
              <a:lumMod val="95000"/>
            </a:schemeClr>
          </a:solidFill>
        </p:spPr>
        <p:txBody>
          <a:bodyPr>
            <a:normAutofit fontScale="47500" lnSpcReduction="20000"/>
          </a:bodyPr>
          <a:lstStyle/>
          <a:p>
            <a:pPr algn="ctr">
              <a:lnSpc>
                <a:spcPct val="170000"/>
              </a:lnSpc>
              <a:defRPr/>
            </a:pPr>
            <a:r>
              <a:rPr lang="en-US" sz="6000" b="1" u="sng" dirty="0" smtClean="0">
                <a:solidFill>
                  <a:schemeClr val="tx1"/>
                </a:solidFill>
                <a:latin typeface="+mj-lt"/>
              </a:rPr>
              <a:t>W</a:t>
            </a:r>
            <a:r>
              <a:rPr lang="en-US" altLang="en-US" sz="6000" b="1" u="sng" dirty="0" smtClean="0">
                <a:solidFill>
                  <a:schemeClr val="tx1"/>
                </a:solidFill>
                <a:latin typeface="+mj-lt"/>
              </a:rPr>
              <a:t>hat </a:t>
            </a:r>
            <a:r>
              <a:rPr lang="en-US" altLang="en-US" sz="6000" b="1" u="sng" dirty="0">
                <a:solidFill>
                  <a:schemeClr val="tx1"/>
                </a:solidFill>
                <a:latin typeface="+mj-lt"/>
              </a:rPr>
              <a:t>are you most likely to do</a:t>
            </a:r>
            <a:r>
              <a:rPr lang="en-US" altLang="en-US" sz="6000" b="1" u="sng" dirty="0" smtClean="0">
                <a:solidFill>
                  <a:schemeClr val="tx1"/>
                </a:solidFill>
                <a:latin typeface="+mj-lt"/>
              </a:rPr>
              <a:t>?</a:t>
            </a:r>
          </a:p>
          <a:p>
            <a:pPr marL="548640" lvl="0" indent="-548640" algn="l" eaLnBrk="1" fontAlgn="auto" hangingPunct="1">
              <a:lnSpc>
                <a:spcPct val="120000"/>
              </a:lnSpc>
              <a:spcBef>
                <a:spcPts val="0"/>
              </a:spcBef>
              <a:spcAft>
                <a:spcPts val="0"/>
              </a:spcAft>
              <a:buFont typeface="Arial" panose="020B0604020202020204" pitchFamily="34" charset="0"/>
              <a:buAutoNum type="arabicPeriod"/>
              <a:defRPr/>
            </a:pPr>
            <a:r>
              <a:rPr lang="en-US" altLang="en-US" sz="5900" b="1" dirty="0" smtClean="0">
                <a:solidFill>
                  <a:schemeClr val="tx1"/>
                </a:solidFill>
                <a:latin typeface="+mj-lt"/>
              </a:rPr>
              <a:t>Interrupt </a:t>
            </a:r>
            <a:r>
              <a:rPr lang="en-US" altLang="en-US" sz="5900" b="1" dirty="0">
                <a:solidFill>
                  <a:schemeClr val="tx1"/>
                </a:solidFill>
                <a:latin typeface="+mj-lt"/>
              </a:rPr>
              <a:t>the </a:t>
            </a:r>
            <a:r>
              <a:rPr lang="en-US" altLang="en-US" sz="5900" b="1" dirty="0" smtClean="0">
                <a:solidFill>
                  <a:schemeClr val="tx1"/>
                </a:solidFill>
                <a:latin typeface="+mj-lt"/>
              </a:rPr>
              <a:t>situation. </a:t>
            </a:r>
            <a:r>
              <a:rPr lang="en-US" altLang="en-US" sz="5900" dirty="0">
                <a:solidFill>
                  <a:schemeClr val="tx1"/>
                </a:solidFill>
                <a:latin typeface="+mj-lt"/>
              </a:rPr>
              <a:t>(Ex. Go up to them and  say you that your battery in your car is dead and  ask if they can give you some </a:t>
            </a:r>
            <a:r>
              <a:rPr lang="en-US" altLang="en-US" sz="5900" dirty="0" smtClean="0">
                <a:solidFill>
                  <a:schemeClr val="tx1"/>
                </a:solidFill>
                <a:latin typeface="+mj-lt"/>
              </a:rPr>
              <a:t>help.)</a:t>
            </a:r>
            <a:endParaRPr lang="en-US" altLang="en-US" sz="5900" dirty="0">
              <a:solidFill>
                <a:schemeClr val="tx1"/>
              </a:solidFill>
              <a:latin typeface="+mj-lt"/>
            </a:endParaRPr>
          </a:p>
          <a:p>
            <a:pPr marL="548640" lvl="0" indent="-548640" algn="l" eaLnBrk="1" fontAlgn="auto" hangingPunct="1">
              <a:lnSpc>
                <a:spcPct val="120000"/>
              </a:lnSpc>
              <a:spcBef>
                <a:spcPts val="0"/>
              </a:spcBef>
              <a:spcAft>
                <a:spcPts val="0"/>
              </a:spcAft>
              <a:buFont typeface="Arial" panose="020B0604020202020204" pitchFamily="34" charset="0"/>
              <a:buAutoNum type="arabicPeriod"/>
              <a:defRPr/>
            </a:pPr>
            <a:r>
              <a:rPr lang="en-US" altLang="en-US" sz="5900" b="1" dirty="0">
                <a:solidFill>
                  <a:schemeClr val="tx1"/>
                </a:solidFill>
                <a:latin typeface="+mj-lt"/>
              </a:rPr>
              <a:t>Go up to the guys and </a:t>
            </a:r>
            <a:r>
              <a:rPr lang="en-US" altLang="en-US" sz="5900" b="1" dirty="0" smtClean="0">
                <a:solidFill>
                  <a:schemeClr val="tx1"/>
                </a:solidFill>
                <a:latin typeface="+mj-lt"/>
              </a:rPr>
              <a:t>ask </a:t>
            </a:r>
            <a:r>
              <a:rPr lang="en-US" altLang="en-US" sz="5900" b="1" dirty="0">
                <a:solidFill>
                  <a:schemeClr val="tx1"/>
                </a:solidFill>
                <a:latin typeface="+mj-lt"/>
              </a:rPr>
              <a:t>what they’re doing.</a:t>
            </a:r>
          </a:p>
          <a:p>
            <a:pPr marL="548640" lvl="0" indent="-548640" algn="l" eaLnBrk="1" fontAlgn="auto" hangingPunct="1">
              <a:lnSpc>
                <a:spcPct val="120000"/>
              </a:lnSpc>
              <a:spcBef>
                <a:spcPts val="0"/>
              </a:spcBef>
              <a:spcAft>
                <a:spcPts val="0"/>
              </a:spcAft>
              <a:buFont typeface="Arial" panose="020B0604020202020204" pitchFamily="34" charset="0"/>
              <a:buAutoNum type="arabicPeriod"/>
              <a:defRPr/>
            </a:pPr>
            <a:r>
              <a:rPr lang="en-US" altLang="en-US" sz="5900" b="1" dirty="0">
                <a:solidFill>
                  <a:schemeClr val="tx1"/>
                </a:solidFill>
                <a:latin typeface="+mj-lt"/>
              </a:rPr>
              <a:t>Go up to the woman and ask if she needs </a:t>
            </a:r>
            <a:r>
              <a:rPr lang="en-US" altLang="en-US" sz="5900" b="1" dirty="0" smtClean="0">
                <a:solidFill>
                  <a:schemeClr val="tx1"/>
                </a:solidFill>
                <a:latin typeface="+mj-lt"/>
              </a:rPr>
              <a:t>help.</a:t>
            </a:r>
            <a:endParaRPr lang="en-US" altLang="en-US" sz="5900" b="1" dirty="0">
              <a:solidFill>
                <a:schemeClr val="tx1"/>
              </a:solidFill>
              <a:latin typeface="+mj-lt"/>
            </a:endParaRPr>
          </a:p>
          <a:p>
            <a:pPr marL="548640" lvl="0" indent="-548640" algn="l" eaLnBrk="1" fontAlgn="auto" hangingPunct="1">
              <a:lnSpc>
                <a:spcPct val="120000"/>
              </a:lnSpc>
              <a:spcBef>
                <a:spcPts val="0"/>
              </a:spcBef>
              <a:spcAft>
                <a:spcPts val="0"/>
              </a:spcAft>
              <a:buFont typeface="Arial" panose="020B0604020202020204" pitchFamily="34" charset="0"/>
              <a:buAutoNum type="arabicPeriod"/>
              <a:defRPr/>
            </a:pPr>
            <a:r>
              <a:rPr lang="en-US" altLang="en-US" sz="5900" b="1" dirty="0">
                <a:solidFill>
                  <a:schemeClr val="tx1"/>
                </a:solidFill>
                <a:latin typeface="+mj-lt"/>
              </a:rPr>
              <a:t>Call </a:t>
            </a:r>
            <a:r>
              <a:rPr lang="en-US" altLang="en-US" sz="5900" b="1" dirty="0" smtClean="0">
                <a:solidFill>
                  <a:schemeClr val="tx1"/>
                </a:solidFill>
                <a:latin typeface="+mj-lt"/>
              </a:rPr>
              <a:t>911 </a:t>
            </a:r>
            <a:r>
              <a:rPr lang="en-US" altLang="en-US" sz="5900" b="1" dirty="0">
                <a:solidFill>
                  <a:schemeClr val="tx1"/>
                </a:solidFill>
                <a:latin typeface="+mj-lt"/>
              </a:rPr>
              <a:t>and tell them what you see happening.</a:t>
            </a:r>
          </a:p>
          <a:p>
            <a:pPr algn="ctr">
              <a:defRPr/>
            </a:pPr>
            <a:endParaRPr lang="en-US" sz="4300" b="1" dirty="0">
              <a:solidFill>
                <a:schemeClr val="tx1"/>
              </a:solidFill>
            </a:endParaRPr>
          </a:p>
        </p:txBody>
      </p:sp>
    </p:spTree>
    <p:extLst>
      <p:ext uri="{BB962C8B-B14F-4D97-AF65-F5344CB8AC3E}">
        <p14:creationId xmlns:p14="http://schemas.microsoft.com/office/powerpoint/2010/main" val="29808812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838200" y="228600"/>
            <a:ext cx="7543800" cy="2438400"/>
          </a:xfrm>
          <a:solidFill>
            <a:schemeClr val="accent1">
              <a:lumMod val="50000"/>
            </a:schemeClr>
          </a:solidFill>
          <a:ln>
            <a:solidFill>
              <a:srgbClr val="40B1CC"/>
            </a:solidFill>
          </a:ln>
        </p:spPr>
        <p:txBody>
          <a:bodyPr/>
          <a:lstStyle/>
          <a:p>
            <a:pPr algn="ctr">
              <a:defRPr/>
            </a:pPr>
            <a:r>
              <a:rPr lang="en-US" altLang="en-US" sz="4400" dirty="0">
                <a:solidFill>
                  <a:srgbClr val="FFFF00"/>
                </a:solidFill>
              </a:rPr>
              <a:t>You notice someone slipping something into someone’s drink at the bar. </a:t>
            </a:r>
            <a:endParaRPr lang="en-US" sz="4400" dirty="0">
              <a:solidFill>
                <a:srgbClr val="FFFF00"/>
              </a:solidFill>
            </a:endParaRPr>
          </a:p>
        </p:txBody>
      </p:sp>
      <p:sp>
        <p:nvSpPr>
          <p:cNvPr id="5" name="Subtitle 4"/>
          <p:cNvSpPr>
            <a:spLocks noGrp="1"/>
          </p:cNvSpPr>
          <p:nvPr>
            <p:ph type="subTitle" idx="1"/>
          </p:nvPr>
        </p:nvSpPr>
        <p:spPr>
          <a:xfrm>
            <a:off x="0" y="2971800"/>
            <a:ext cx="9144000" cy="3733800"/>
          </a:xfrm>
          <a:solidFill>
            <a:schemeClr val="bg1"/>
          </a:solidFill>
        </p:spPr>
        <p:txBody>
          <a:bodyPr>
            <a:normAutofit fontScale="77500" lnSpcReduction="20000"/>
          </a:bodyPr>
          <a:lstStyle/>
          <a:p>
            <a:pPr algn="ctr">
              <a:defRPr/>
            </a:pPr>
            <a:r>
              <a:rPr lang="en-US" sz="3500" b="1" u="sng" dirty="0" smtClean="0">
                <a:solidFill>
                  <a:schemeClr val="tx1"/>
                </a:solidFill>
                <a:latin typeface="+mj-lt"/>
              </a:rPr>
              <a:t>W</a:t>
            </a:r>
            <a:r>
              <a:rPr lang="en-US" altLang="en-US" sz="3500" b="1" u="sng" dirty="0" smtClean="0">
                <a:solidFill>
                  <a:schemeClr val="tx1"/>
                </a:solidFill>
                <a:latin typeface="+mj-lt"/>
              </a:rPr>
              <a:t>hat </a:t>
            </a:r>
            <a:r>
              <a:rPr lang="en-US" altLang="en-US" sz="3500" b="1" u="sng" dirty="0">
                <a:solidFill>
                  <a:schemeClr val="tx1"/>
                </a:solidFill>
                <a:latin typeface="+mj-lt"/>
              </a:rPr>
              <a:t>are you most likely to do</a:t>
            </a:r>
            <a:r>
              <a:rPr lang="en-US" altLang="en-US" sz="3500" b="1" u="sng" dirty="0" smtClean="0">
                <a:solidFill>
                  <a:schemeClr val="tx1"/>
                </a:solidFill>
                <a:latin typeface="+mj-lt"/>
              </a:rPr>
              <a:t>?</a:t>
            </a:r>
          </a:p>
          <a:p>
            <a:pPr marL="548640" algn="ctr">
              <a:lnSpc>
                <a:spcPct val="110000"/>
              </a:lnSpc>
              <a:defRPr/>
            </a:pPr>
            <a:endParaRPr lang="en-US" altLang="en-US" sz="3500" b="1" dirty="0" smtClean="0">
              <a:solidFill>
                <a:schemeClr val="tx1"/>
              </a:solidFill>
              <a:latin typeface="+mj-lt"/>
            </a:endParaRPr>
          </a:p>
          <a:p>
            <a:pPr marL="834390" lvl="0" indent="-514350" algn="l" eaLnBrk="1" fontAlgn="auto" hangingPunct="1">
              <a:lnSpc>
                <a:spcPct val="110000"/>
              </a:lnSpc>
              <a:spcBef>
                <a:spcPts val="0"/>
              </a:spcBef>
              <a:spcAft>
                <a:spcPts val="0"/>
              </a:spcAft>
              <a:buFont typeface="+mj-lt"/>
              <a:buAutoNum type="arabicPeriod"/>
            </a:pPr>
            <a:r>
              <a:rPr lang="en-US" altLang="en-US" sz="3500" b="1" dirty="0" smtClean="0">
                <a:solidFill>
                  <a:prstClr val="black"/>
                </a:solidFill>
                <a:latin typeface="+mj-lt"/>
              </a:rPr>
              <a:t>Tell </a:t>
            </a:r>
            <a:r>
              <a:rPr lang="en-US" altLang="en-US" sz="3500" b="1" dirty="0">
                <a:solidFill>
                  <a:prstClr val="black"/>
                </a:solidFill>
                <a:latin typeface="+mj-lt"/>
              </a:rPr>
              <a:t>the bartender what just </a:t>
            </a:r>
            <a:r>
              <a:rPr lang="en-US" altLang="en-US" sz="3500" b="1" dirty="0" smtClean="0">
                <a:solidFill>
                  <a:prstClr val="black"/>
                </a:solidFill>
                <a:latin typeface="+mj-lt"/>
              </a:rPr>
              <a:t>happened.</a:t>
            </a:r>
          </a:p>
          <a:p>
            <a:pPr marL="834390" lvl="0" indent="-514350" algn="l" eaLnBrk="1" fontAlgn="auto" hangingPunct="1">
              <a:lnSpc>
                <a:spcPct val="110000"/>
              </a:lnSpc>
              <a:spcBef>
                <a:spcPts val="0"/>
              </a:spcBef>
              <a:spcAft>
                <a:spcPts val="0"/>
              </a:spcAft>
              <a:buFont typeface="+mj-lt"/>
              <a:buAutoNum type="arabicPeriod"/>
            </a:pPr>
            <a:r>
              <a:rPr lang="en-US" altLang="en-US" sz="3500" b="1" dirty="0" smtClean="0">
                <a:solidFill>
                  <a:prstClr val="black"/>
                </a:solidFill>
                <a:latin typeface="+mj-lt"/>
              </a:rPr>
              <a:t>‘Accidentally</a:t>
            </a:r>
            <a:r>
              <a:rPr lang="en-US" altLang="en-US" sz="3500" b="1" dirty="0">
                <a:solidFill>
                  <a:prstClr val="black"/>
                </a:solidFill>
                <a:latin typeface="+mj-lt"/>
              </a:rPr>
              <a:t>’ spill the </a:t>
            </a:r>
            <a:r>
              <a:rPr lang="en-US" altLang="en-US" sz="3500" b="1" dirty="0" smtClean="0">
                <a:solidFill>
                  <a:prstClr val="black"/>
                </a:solidFill>
                <a:latin typeface="+mj-lt"/>
              </a:rPr>
              <a:t>drink.</a:t>
            </a:r>
          </a:p>
          <a:p>
            <a:pPr marL="834390" lvl="0" indent="-514350" algn="l" eaLnBrk="1" fontAlgn="auto" hangingPunct="1">
              <a:lnSpc>
                <a:spcPct val="110000"/>
              </a:lnSpc>
              <a:spcBef>
                <a:spcPts val="0"/>
              </a:spcBef>
              <a:spcAft>
                <a:spcPts val="0"/>
              </a:spcAft>
              <a:buFont typeface="+mj-lt"/>
              <a:buAutoNum type="arabicPeriod"/>
            </a:pPr>
            <a:r>
              <a:rPr lang="en-US" altLang="en-US" sz="3500" b="1" dirty="0" smtClean="0">
                <a:solidFill>
                  <a:prstClr val="black"/>
                </a:solidFill>
                <a:latin typeface="+mj-lt"/>
              </a:rPr>
              <a:t>Tell </a:t>
            </a:r>
            <a:r>
              <a:rPr lang="en-US" altLang="en-US" sz="3500" b="1" dirty="0">
                <a:solidFill>
                  <a:prstClr val="black"/>
                </a:solidFill>
                <a:latin typeface="+mj-lt"/>
              </a:rPr>
              <a:t>the person </a:t>
            </a:r>
            <a:r>
              <a:rPr lang="en-US" altLang="en-US" sz="3500" dirty="0">
                <a:solidFill>
                  <a:prstClr val="black"/>
                </a:solidFill>
                <a:latin typeface="+mj-lt"/>
              </a:rPr>
              <a:t>that the other person put </a:t>
            </a:r>
            <a:r>
              <a:rPr lang="en-US" altLang="en-US" sz="3500" dirty="0" smtClean="0">
                <a:solidFill>
                  <a:prstClr val="black"/>
                </a:solidFill>
                <a:latin typeface="+mj-lt"/>
              </a:rPr>
              <a:t>something in </a:t>
            </a:r>
            <a:r>
              <a:rPr lang="en-US" altLang="en-US" sz="3500" dirty="0">
                <a:solidFill>
                  <a:prstClr val="black"/>
                </a:solidFill>
                <a:latin typeface="+mj-lt"/>
              </a:rPr>
              <a:t>their </a:t>
            </a:r>
            <a:r>
              <a:rPr lang="en-US" altLang="en-US" sz="3500" dirty="0" smtClean="0">
                <a:solidFill>
                  <a:prstClr val="black"/>
                </a:solidFill>
                <a:latin typeface="+mj-lt"/>
              </a:rPr>
              <a:t>drink</a:t>
            </a:r>
          </a:p>
          <a:p>
            <a:pPr marL="834390" lvl="0" indent="-514350" algn="l" eaLnBrk="1" fontAlgn="auto" hangingPunct="1">
              <a:lnSpc>
                <a:spcPct val="110000"/>
              </a:lnSpc>
              <a:spcBef>
                <a:spcPts val="0"/>
              </a:spcBef>
              <a:spcAft>
                <a:spcPts val="0"/>
              </a:spcAft>
              <a:buFont typeface="+mj-lt"/>
              <a:buAutoNum type="arabicPeriod"/>
            </a:pPr>
            <a:r>
              <a:rPr lang="en-US" altLang="en-US" sz="3500" b="1" dirty="0" smtClean="0">
                <a:solidFill>
                  <a:prstClr val="black"/>
                </a:solidFill>
                <a:latin typeface="+mj-lt"/>
              </a:rPr>
              <a:t>Confront </a:t>
            </a:r>
            <a:r>
              <a:rPr lang="en-US" altLang="en-US" sz="3500" b="1" dirty="0">
                <a:solidFill>
                  <a:prstClr val="black"/>
                </a:solidFill>
                <a:latin typeface="+mj-lt"/>
              </a:rPr>
              <a:t>the person </a:t>
            </a:r>
            <a:r>
              <a:rPr lang="en-US" altLang="en-US" sz="3500" dirty="0">
                <a:solidFill>
                  <a:prstClr val="black"/>
                </a:solidFill>
                <a:latin typeface="+mj-lt"/>
              </a:rPr>
              <a:t>who spiked the drink, letting them know you saw what happened and that it’s not ok</a:t>
            </a:r>
            <a:r>
              <a:rPr lang="en-US" altLang="en-US" sz="3500" dirty="0" smtClean="0">
                <a:solidFill>
                  <a:prstClr val="black"/>
                </a:solidFill>
                <a:latin typeface="+mj-lt"/>
              </a:rPr>
              <a:t>.</a:t>
            </a:r>
            <a:endParaRPr lang="en-US" altLang="en-US" sz="3500" dirty="0">
              <a:solidFill>
                <a:prstClr val="black"/>
              </a:solidFill>
              <a:latin typeface="+mj-lt"/>
            </a:endParaRPr>
          </a:p>
        </p:txBody>
      </p:sp>
    </p:spTree>
    <p:extLst>
      <p:ext uri="{BB962C8B-B14F-4D97-AF65-F5344CB8AC3E}">
        <p14:creationId xmlns:p14="http://schemas.microsoft.com/office/powerpoint/2010/main" val="1925731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1843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5105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rot="21012732">
            <a:off x="142893" y="626127"/>
            <a:ext cx="2017131" cy="1055608"/>
          </a:xfrm>
          <a:prstGeom prst="roundRect">
            <a:avLst/>
          </a:prstGeom>
          <a:solidFill>
            <a:srgbClr val="40B1CC"/>
          </a:solidFill>
        </p:spPr>
        <p:txBody>
          <a:bodyPr wrap="square">
            <a:spAutoFit/>
          </a:bodyPr>
          <a:lstStyle/>
          <a:p>
            <a:pPr marL="117475" algn="ctr" eaLnBrk="0" fontAlgn="base" hangingPunct="0">
              <a:spcBef>
                <a:spcPts val="700"/>
              </a:spcBef>
              <a:spcAft>
                <a:spcPct val="0"/>
              </a:spcAft>
              <a:buClr>
                <a:srgbClr val="DBF5F9"/>
              </a:buClr>
              <a:buSzPct val="95000"/>
              <a:defRPr/>
            </a:pPr>
            <a:r>
              <a:rPr lang="en-US" sz="2800" b="1" dirty="0">
                <a:solidFill>
                  <a:srgbClr val="FFFF00"/>
                </a:solidFill>
              </a:rPr>
              <a:t>Silence ≠ Consent</a:t>
            </a:r>
          </a:p>
        </p:txBody>
      </p:sp>
      <p:pic>
        <p:nvPicPr>
          <p:cNvPr id="2" name="Picture 1"/>
          <p:cNvPicPr>
            <a:picLocks noChangeAspect="1"/>
          </p:cNvPicPr>
          <p:nvPr/>
        </p:nvPicPr>
        <p:blipFill>
          <a:blip r:embed="rId5"/>
          <a:stretch>
            <a:fillRect/>
          </a:stretch>
        </p:blipFill>
        <p:spPr>
          <a:xfrm>
            <a:off x="5105400" y="1"/>
            <a:ext cx="4038600" cy="6858000"/>
          </a:xfrm>
          <a:prstGeom prst="rect">
            <a:avLst/>
          </a:prstGeom>
        </p:spPr>
      </p:pic>
    </p:spTree>
    <p:custDataLst>
      <p:tags r:id="rId1"/>
    </p:custDataLst>
    <p:extLst>
      <p:ext uri="{BB962C8B-B14F-4D97-AF65-F5344CB8AC3E}">
        <p14:creationId xmlns:p14="http://schemas.microsoft.com/office/powerpoint/2010/main" val="240275925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304800" y="152401"/>
            <a:ext cx="8534400" cy="2743200"/>
          </a:xfrm>
          <a:solidFill>
            <a:schemeClr val="accent2">
              <a:lumMod val="50000"/>
            </a:schemeClr>
          </a:solidFill>
        </p:spPr>
        <p:txBody>
          <a:bodyPr/>
          <a:lstStyle/>
          <a:p>
            <a:pPr algn="ctr">
              <a:defRPr/>
            </a:pPr>
            <a:r>
              <a:rPr lang="en-US" altLang="en-US" sz="4000" dirty="0" smtClean="0">
                <a:solidFill>
                  <a:schemeClr val="accent1"/>
                </a:solidFill>
                <a:latin typeface="+mn-lt"/>
              </a:rPr>
              <a:t>  </a:t>
            </a:r>
            <a:br>
              <a:rPr lang="en-US" altLang="en-US" sz="4000" dirty="0" smtClean="0">
                <a:solidFill>
                  <a:schemeClr val="accent1"/>
                </a:solidFill>
                <a:latin typeface="+mn-lt"/>
              </a:rPr>
            </a:br>
            <a:r>
              <a:rPr lang="en-US" altLang="en-US" sz="3400" b="1" dirty="0" smtClean="0">
                <a:solidFill>
                  <a:schemeClr val="bg1"/>
                </a:solidFill>
              </a:rPr>
              <a:t>You’re at a party and notice that only females are encouraged to drink from a certain container.  </a:t>
            </a:r>
            <a:r>
              <a:rPr lang="en-US" altLang="en-US" sz="3400" b="1" smtClean="0">
                <a:solidFill>
                  <a:schemeClr val="bg1"/>
                </a:solidFill>
              </a:rPr>
              <a:t>You </a:t>
            </a:r>
            <a:r>
              <a:rPr lang="en-US" altLang="en-US" sz="3400" b="1" smtClean="0">
                <a:solidFill>
                  <a:schemeClr val="bg1"/>
                </a:solidFill>
              </a:rPr>
              <a:t>overheard </a:t>
            </a:r>
            <a:r>
              <a:rPr lang="en-US" altLang="en-US" sz="3400" b="1" dirty="0" smtClean="0">
                <a:solidFill>
                  <a:schemeClr val="bg1"/>
                </a:solidFill>
              </a:rPr>
              <a:t>someone say that what is in the container is “special.”</a:t>
            </a:r>
            <a:r>
              <a:rPr lang="en-US" altLang="en-US" sz="3600" dirty="0" smtClean="0">
                <a:solidFill>
                  <a:srgbClr val="002060"/>
                </a:solidFill>
              </a:rPr>
              <a:t/>
            </a:r>
            <a:br>
              <a:rPr lang="en-US" altLang="en-US" sz="3600" dirty="0" smtClean="0">
                <a:solidFill>
                  <a:srgbClr val="002060"/>
                </a:solidFill>
              </a:rPr>
            </a:br>
            <a:endParaRPr lang="en-US" sz="3600" dirty="0">
              <a:solidFill>
                <a:srgbClr val="002060"/>
              </a:solidFill>
            </a:endParaRPr>
          </a:p>
        </p:txBody>
      </p:sp>
      <p:sp>
        <p:nvSpPr>
          <p:cNvPr id="5" name="Subtitle 4"/>
          <p:cNvSpPr>
            <a:spLocks noGrp="1"/>
          </p:cNvSpPr>
          <p:nvPr>
            <p:ph type="subTitle" idx="1"/>
          </p:nvPr>
        </p:nvSpPr>
        <p:spPr>
          <a:xfrm>
            <a:off x="0" y="3124200"/>
            <a:ext cx="9144000" cy="3505200"/>
          </a:xfrm>
          <a:solidFill>
            <a:schemeClr val="bg1">
              <a:lumMod val="95000"/>
            </a:schemeClr>
          </a:solidFill>
        </p:spPr>
        <p:txBody>
          <a:bodyPr>
            <a:normAutofit/>
          </a:bodyPr>
          <a:lstStyle/>
          <a:p>
            <a:pPr algn="ctr">
              <a:lnSpc>
                <a:spcPct val="170000"/>
              </a:lnSpc>
              <a:defRPr/>
            </a:pPr>
            <a:r>
              <a:rPr lang="en-US" sz="3400" b="1" u="sng" dirty="0" smtClean="0">
                <a:solidFill>
                  <a:schemeClr val="tx1"/>
                </a:solidFill>
                <a:latin typeface="+mj-lt"/>
              </a:rPr>
              <a:t>W</a:t>
            </a:r>
            <a:r>
              <a:rPr lang="en-US" altLang="en-US" sz="3400" b="1" u="sng" dirty="0" smtClean="0">
                <a:solidFill>
                  <a:schemeClr val="tx1"/>
                </a:solidFill>
                <a:latin typeface="+mj-lt"/>
              </a:rPr>
              <a:t>hat are you most likely to do?</a:t>
            </a:r>
          </a:p>
          <a:p>
            <a:pPr marL="514350" lvl="0" indent="-514350" algn="l" eaLnBrk="1" fontAlgn="auto" hangingPunct="1">
              <a:spcBef>
                <a:spcPts val="0"/>
              </a:spcBef>
              <a:spcAft>
                <a:spcPts val="0"/>
              </a:spcAft>
              <a:buFont typeface="Arial" panose="020B0604020202020204" pitchFamily="34" charset="0"/>
              <a:buAutoNum type="arabicPeriod"/>
              <a:defRPr/>
            </a:pPr>
            <a:r>
              <a:rPr lang="en-US" altLang="en-US" sz="2600" b="1" dirty="0" smtClean="0">
                <a:solidFill>
                  <a:schemeClr val="tx1"/>
                </a:solidFill>
                <a:latin typeface="+mj-lt"/>
              </a:rPr>
              <a:t>Let the girls at the party know they should not drink it.</a:t>
            </a:r>
          </a:p>
          <a:p>
            <a:pPr marL="514350" lvl="0" indent="-514350" algn="l" eaLnBrk="1" fontAlgn="auto" hangingPunct="1">
              <a:spcBef>
                <a:spcPts val="0"/>
              </a:spcBef>
              <a:spcAft>
                <a:spcPts val="0"/>
              </a:spcAft>
              <a:buFont typeface="Arial" panose="020B0604020202020204" pitchFamily="34" charset="0"/>
              <a:buAutoNum type="arabicPeriod"/>
              <a:defRPr/>
            </a:pPr>
            <a:r>
              <a:rPr lang="en-US" altLang="en-US" sz="2600" b="1" dirty="0" smtClean="0">
                <a:solidFill>
                  <a:schemeClr val="tx1"/>
                </a:solidFill>
                <a:latin typeface="+mj-lt"/>
              </a:rPr>
              <a:t>Confront the guys.</a:t>
            </a:r>
          </a:p>
          <a:p>
            <a:pPr marL="514350" lvl="0" indent="-514350" algn="l" eaLnBrk="1" fontAlgn="auto" hangingPunct="1">
              <a:spcBef>
                <a:spcPts val="0"/>
              </a:spcBef>
              <a:spcAft>
                <a:spcPts val="0"/>
              </a:spcAft>
              <a:buFont typeface="Arial" panose="020B0604020202020204" pitchFamily="34" charset="0"/>
              <a:buAutoNum type="arabicPeriod"/>
              <a:defRPr/>
            </a:pPr>
            <a:r>
              <a:rPr lang="en-US" altLang="en-US" sz="2600" b="1" dirty="0" smtClean="0">
                <a:solidFill>
                  <a:schemeClr val="tx1"/>
                </a:solidFill>
                <a:latin typeface="+mj-lt"/>
              </a:rPr>
              <a:t>Get your friends together, tell them what’s going on and elicit their help.</a:t>
            </a:r>
          </a:p>
          <a:p>
            <a:pPr lvl="0" algn="l" eaLnBrk="1" fontAlgn="auto" hangingPunct="1">
              <a:spcBef>
                <a:spcPts val="0"/>
              </a:spcBef>
              <a:spcAft>
                <a:spcPts val="0"/>
              </a:spcAft>
              <a:defRPr/>
            </a:pPr>
            <a:endParaRPr lang="en-US" altLang="en-US" sz="5600" i="1" dirty="0">
              <a:solidFill>
                <a:schemeClr val="tx1"/>
              </a:solidFill>
              <a:latin typeface="Calibri"/>
            </a:endParaRPr>
          </a:p>
          <a:p>
            <a:pPr marL="514350" lvl="0" indent="-514350" algn="l" eaLnBrk="1" fontAlgn="auto" hangingPunct="1">
              <a:spcBef>
                <a:spcPts val="0"/>
              </a:spcBef>
              <a:spcAft>
                <a:spcPts val="0"/>
              </a:spcAft>
              <a:buFont typeface="Arial" panose="020B0604020202020204" pitchFamily="34" charset="0"/>
              <a:buAutoNum type="arabicPeriod"/>
              <a:defRPr/>
            </a:pPr>
            <a:endParaRPr lang="en-US" altLang="en-US" sz="5600" i="1" dirty="0">
              <a:solidFill>
                <a:schemeClr val="tx1"/>
              </a:solidFill>
              <a:latin typeface="Calibri"/>
            </a:endParaRPr>
          </a:p>
          <a:p>
            <a:pPr algn="ctr">
              <a:defRPr/>
            </a:pPr>
            <a:endParaRPr lang="en-US" sz="4300" b="1" dirty="0">
              <a:solidFill>
                <a:schemeClr val="tx1"/>
              </a:solidFill>
            </a:endParaRPr>
          </a:p>
        </p:txBody>
      </p:sp>
    </p:spTree>
    <p:extLst>
      <p:ext uri="{BB962C8B-B14F-4D97-AF65-F5344CB8AC3E}">
        <p14:creationId xmlns:p14="http://schemas.microsoft.com/office/powerpoint/2010/main" val="24499426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299644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Up Arrow 3"/>
          <p:cNvSpPr>
            <a:spLocks noChangeArrowheads="1"/>
          </p:cNvSpPr>
          <p:nvPr/>
        </p:nvSpPr>
        <p:spPr bwMode="auto">
          <a:xfrm>
            <a:off x="533400" y="3581400"/>
            <a:ext cx="1219200" cy="3124200"/>
          </a:xfrm>
          <a:prstGeom prst="upArrow">
            <a:avLst>
              <a:gd name="adj1" fmla="val 50000"/>
              <a:gd name="adj2" fmla="val 49998"/>
            </a:avLst>
          </a:prstGeom>
          <a:solidFill>
            <a:srgbClr val="FF0000"/>
          </a:solidFill>
          <a:ln w="9525">
            <a:solidFill>
              <a:srgbClr val="FF0000"/>
            </a:solidFill>
            <a:round/>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endParaRPr lang="en-US" altLang="en-US" sz="2400">
              <a:solidFill>
                <a:srgbClr val="FF0000"/>
              </a:solidFill>
            </a:endParaRPr>
          </a:p>
        </p:txBody>
      </p:sp>
      <p:sp>
        <p:nvSpPr>
          <p:cNvPr id="6" name="Rounded Rectangle 5"/>
          <p:cNvSpPr/>
          <p:nvPr/>
        </p:nvSpPr>
        <p:spPr>
          <a:xfrm>
            <a:off x="914400" y="304800"/>
            <a:ext cx="7162800" cy="3124200"/>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6800" dirty="0">
                <a:solidFill>
                  <a:srgbClr val="FFFF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SAFETY FIRST</a:t>
            </a:r>
          </a:p>
        </p:txBody>
      </p:sp>
    </p:spTree>
    <p:extLst>
      <p:ext uri="{BB962C8B-B14F-4D97-AF65-F5344CB8AC3E}">
        <p14:creationId xmlns:p14="http://schemas.microsoft.com/office/powerpoint/2010/main" val="64130008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5" name="Rectangle 4"/>
          <p:cNvSpPr/>
          <p:nvPr/>
        </p:nvSpPr>
        <p:spPr>
          <a:xfrm>
            <a:off x="685800" y="685800"/>
            <a:ext cx="8305800" cy="5909310"/>
          </a:xfrm>
          <a:prstGeom prst="rect">
            <a:avLst/>
          </a:prstGeom>
          <a:solidFill>
            <a:schemeClr val="bg1">
              <a:lumMod val="95000"/>
            </a:schemeClr>
          </a:solid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en-US" sz="5400" b="1" dirty="0">
                <a:solidFill>
                  <a:srgbClr val="C00000"/>
                </a:solidFill>
                <a:latin typeface="Arial" pitchFamily="34" charset="0"/>
                <a:cs typeface="Arial" pitchFamily="34" charset="0"/>
              </a:rPr>
              <a:t>Who we are </a:t>
            </a:r>
            <a:endParaRPr lang="en-US" sz="5400" b="1" dirty="0" smtClean="0">
              <a:solidFill>
                <a:srgbClr val="C00000"/>
              </a:solidFill>
              <a:latin typeface="Arial" pitchFamily="34" charset="0"/>
              <a:cs typeface="Arial" pitchFamily="34" charset="0"/>
            </a:endParaRPr>
          </a:p>
          <a:p>
            <a:pPr algn="ctr" fontAlgn="base">
              <a:spcBef>
                <a:spcPct val="0"/>
              </a:spcBef>
              <a:spcAft>
                <a:spcPct val="0"/>
              </a:spcAft>
              <a:defRPr/>
            </a:pPr>
            <a:r>
              <a:rPr lang="en-US" sz="5400" b="1" dirty="0" smtClean="0">
                <a:solidFill>
                  <a:srgbClr val="C00000"/>
                </a:solidFill>
                <a:latin typeface="Arial" pitchFamily="34" charset="0"/>
                <a:cs typeface="Arial" pitchFamily="34" charset="0"/>
              </a:rPr>
              <a:t>is </a:t>
            </a:r>
            <a:r>
              <a:rPr lang="en-US" sz="5400" b="1" dirty="0">
                <a:solidFill>
                  <a:srgbClr val="C00000"/>
                </a:solidFill>
                <a:latin typeface="Arial" pitchFamily="34" charset="0"/>
                <a:cs typeface="Arial" pitchFamily="34" charset="0"/>
              </a:rPr>
              <a:t>what </a:t>
            </a:r>
            <a:r>
              <a:rPr lang="en-US" sz="5400" b="1" dirty="0" smtClean="0">
                <a:solidFill>
                  <a:srgbClr val="C00000"/>
                </a:solidFill>
                <a:latin typeface="Arial" pitchFamily="34" charset="0"/>
                <a:cs typeface="Arial" pitchFamily="34" charset="0"/>
              </a:rPr>
              <a:t>we </a:t>
            </a:r>
            <a:r>
              <a:rPr lang="en-US" sz="5400" b="1" dirty="0">
                <a:solidFill>
                  <a:srgbClr val="C00000"/>
                </a:solidFill>
                <a:latin typeface="Arial" pitchFamily="34" charset="0"/>
                <a:cs typeface="Arial" pitchFamily="34" charset="0"/>
              </a:rPr>
              <a:t>do</a:t>
            </a:r>
            <a:r>
              <a:rPr lang="en-US" sz="5400" dirty="0" smtClean="0">
                <a:solidFill>
                  <a:srgbClr val="C00000"/>
                </a:solidFill>
                <a:latin typeface="Arial" pitchFamily="34" charset="0"/>
                <a:cs typeface="Arial" pitchFamily="34" charset="0"/>
              </a:rPr>
              <a:t>…</a:t>
            </a:r>
          </a:p>
          <a:p>
            <a:pPr algn="ctr" fontAlgn="base">
              <a:spcBef>
                <a:spcPct val="0"/>
              </a:spcBef>
              <a:spcAft>
                <a:spcPct val="0"/>
              </a:spcAft>
              <a:defRPr/>
            </a:pPr>
            <a:r>
              <a:rPr lang="en-US" altLang="en-US" sz="5400" dirty="0" smtClean="0">
                <a:solidFill>
                  <a:srgbClr val="C00000"/>
                </a:solidFill>
                <a:hlinkClick r:id="rId4"/>
              </a:rPr>
              <a:t>http</a:t>
            </a:r>
            <a:r>
              <a:rPr lang="en-US" altLang="en-US" sz="5400" dirty="0">
                <a:solidFill>
                  <a:srgbClr val="C00000"/>
                </a:solidFill>
                <a:hlinkClick r:id="rId4"/>
              </a:rPr>
              <a:t>://</a:t>
            </a:r>
            <a:r>
              <a:rPr lang="en-US" altLang="en-US" sz="5400" dirty="0" smtClean="0">
                <a:solidFill>
                  <a:srgbClr val="C00000"/>
                </a:solidFill>
                <a:hlinkClick r:id="rId4"/>
              </a:rPr>
              <a:t>www.whoareyou.co.nz</a:t>
            </a:r>
            <a:endParaRPr lang="en-US" altLang="en-US" sz="5400" dirty="0" smtClean="0">
              <a:solidFill>
                <a:srgbClr val="C00000"/>
              </a:solidFill>
            </a:endParaRPr>
          </a:p>
          <a:p>
            <a:pPr algn="ctr" fontAlgn="base">
              <a:spcBef>
                <a:spcPct val="0"/>
              </a:spcBef>
              <a:spcAft>
                <a:spcPct val="0"/>
              </a:spcAft>
              <a:defRPr/>
            </a:pPr>
            <a:endParaRPr lang="en-US" altLang="en-US" sz="5400" dirty="0">
              <a:solidFill>
                <a:srgbClr val="C00000"/>
              </a:solidFill>
            </a:endParaRPr>
          </a:p>
          <a:p>
            <a:pPr algn="ctr" fontAlgn="base">
              <a:spcBef>
                <a:spcPct val="0"/>
              </a:spcBef>
              <a:spcAft>
                <a:spcPct val="0"/>
              </a:spcAft>
              <a:defRPr/>
            </a:pPr>
            <a:endParaRPr lang="en-US" altLang="en-US" sz="5400" dirty="0" smtClean="0">
              <a:solidFill>
                <a:srgbClr val="C00000"/>
              </a:solidFill>
            </a:endParaRPr>
          </a:p>
          <a:p>
            <a:pPr algn="ctr" fontAlgn="base">
              <a:spcBef>
                <a:spcPct val="0"/>
              </a:spcBef>
              <a:spcAft>
                <a:spcPct val="0"/>
              </a:spcAft>
              <a:defRPr/>
            </a:pPr>
            <a:endParaRPr lang="en-US" sz="5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a:p>
            <a:pPr algn="ctr" fontAlgn="base">
              <a:spcBef>
                <a:spcPct val="0"/>
              </a:spcBef>
              <a:spcAft>
                <a:spcPct val="0"/>
              </a:spcAft>
              <a:defRPr/>
            </a:pPr>
            <a:endParaRPr lang="en-US" sz="5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pic>
        <p:nvPicPr>
          <p:cNvPr id="2" name="Picture 1"/>
          <p:cNvPicPr>
            <a:picLocks noChangeAspect="1"/>
          </p:cNvPicPr>
          <p:nvPr/>
        </p:nvPicPr>
        <p:blipFill>
          <a:blip r:embed="rId5"/>
          <a:stretch>
            <a:fillRect/>
          </a:stretch>
        </p:blipFill>
        <p:spPr>
          <a:xfrm>
            <a:off x="1075641" y="4114800"/>
            <a:ext cx="6992718" cy="2209800"/>
          </a:xfrm>
          <a:prstGeom prst="rect">
            <a:avLst/>
          </a:prstGeom>
        </p:spPr>
      </p:pic>
    </p:spTree>
    <p:custDataLst>
      <p:tags r:id="rId1"/>
    </p:custDataLst>
    <p:extLst>
      <p:ext uri="{BB962C8B-B14F-4D97-AF65-F5344CB8AC3E}">
        <p14:creationId xmlns:p14="http://schemas.microsoft.com/office/powerpoint/2010/main" val="23255790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1524000"/>
            <a:ext cx="8229600" cy="3124200"/>
          </a:xfrm>
          <a:solidFill>
            <a:srgbClr val="40B1CC"/>
          </a:solidFill>
        </p:spPr>
        <p:txBody>
          <a:bodyPr/>
          <a:lstStyle/>
          <a:p>
            <a:r>
              <a:rPr lang="en-US" altLang="en-US" sz="6600" dirty="0" smtClean="0">
                <a:solidFill>
                  <a:srgbClr val="FFFF00"/>
                </a:solidFill>
                <a:latin typeface="Maiandra GD" pitchFamily="34" charset="0"/>
              </a:rPr>
              <a:t>When in doubt, trust your </a:t>
            </a:r>
            <a:r>
              <a:rPr lang="en-US" altLang="en-US" sz="6600" b="1" i="1" dirty="0" smtClean="0">
                <a:solidFill>
                  <a:srgbClr val="FFFF00"/>
                </a:solidFill>
                <a:latin typeface="Maiandra GD" pitchFamily="34" charset="0"/>
              </a:rPr>
              <a:t>gut instincts!</a:t>
            </a:r>
            <a:r>
              <a:rPr lang="en-US" altLang="en-US" sz="5000" b="1" i="1" dirty="0" smtClean="0">
                <a:solidFill>
                  <a:schemeClr val="accent1"/>
                </a:solidFill>
                <a:latin typeface="Maiandra GD" pitchFamily="34" charset="0"/>
              </a:rPr>
              <a:t/>
            </a:r>
            <a:br>
              <a:rPr lang="en-US" altLang="en-US" sz="5000" b="1" i="1" dirty="0" smtClean="0">
                <a:solidFill>
                  <a:schemeClr val="accent1"/>
                </a:solidFill>
                <a:latin typeface="Maiandra GD" pitchFamily="34" charset="0"/>
              </a:rPr>
            </a:br>
            <a:endParaRPr lang="en-US" altLang="en-US" sz="5000" dirty="0" smtClean="0">
              <a:latin typeface="Maiandra GD" pitchFamily="34" charset="0"/>
            </a:endParaRPr>
          </a:p>
        </p:txBody>
      </p:sp>
    </p:spTree>
    <p:extLst>
      <p:ext uri="{BB962C8B-B14F-4D97-AF65-F5344CB8AC3E}">
        <p14:creationId xmlns:p14="http://schemas.microsoft.com/office/powerpoint/2010/main" val="37669705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graphicFrame>
        <p:nvGraphicFramePr>
          <p:cNvPr id="2" name="Diagram 1"/>
          <p:cNvGraphicFramePr/>
          <p:nvPr/>
        </p:nvGraphicFramePr>
        <p:xfrm>
          <a:off x="304800" y="228600"/>
          <a:ext cx="8305800" cy="6172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4"/>
          <p:cNvSpPr/>
          <p:nvPr/>
        </p:nvSpPr>
        <p:spPr>
          <a:xfrm>
            <a:off x="457200" y="381000"/>
            <a:ext cx="2590800" cy="1938338"/>
          </a:xfrm>
          <a:prstGeom prst="rect">
            <a:avLst/>
          </a:prstGeom>
          <a:ln w="6350">
            <a:solidFill>
              <a:schemeClr val="tx2">
                <a:lumMod val="60000"/>
                <a:lumOff val="40000"/>
              </a:schemeClr>
            </a:solidFill>
          </a:ln>
        </p:spPr>
        <p:txBody>
          <a:bodyPr>
            <a:spAutoFit/>
          </a:bodyPr>
          <a:lstStyle/>
          <a:p>
            <a:pPr algn="ctr">
              <a:defRPr/>
            </a:pPr>
            <a:r>
              <a:rPr lang="en-US" sz="2400" b="1" dirty="0">
                <a:solidFill>
                  <a:schemeClr val="tx2">
                    <a:lumMod val="60000"/>
                    <a:lumOff val="40000"/>
                  </a:schemeClr>
                </a:solidFill>
              </a:rPr>
              <a:t>Everyone is expected to do their part</a:t>
            </a:r>
          </a:p>
          <a:p>
            <a:pPr algn="ctr">
              <a:defRPr/>
            </a:pPr>
            <a:r>
              <a:rPr lang="en-US" sz="2400" b="1" dirty="0">
                <a:solidFill>
                  <a:schemeClr val="tx2">
                    <a:lumMod val="60000"/>
                    <a:lumOff val="40000"/>
                  </a:schemeClr>
                </a:solidFill>
              </a:rPr>
              <a:t> to contribute to campus safety</a:t>
            </a:r>
            <a:r>
              <a:rPr lang="en-US" sz="2400" b="1" dirty="0"/>
              <a:t>. </a:t>
            </a:r>
          </a:p>
        </p:txBody>
      </p:sp>
      <p:sp>
        <p:nvSpPr>
          <p:cNvPr id="6" name="TextBox 5"/>
          <p:cNvSpPr txBox="1"/>
          <p:nvPr/>
        </p:nvSpPr>
        <p:spPr>
          <a:xfrm>
            <a:off x="5943600" y="381000"/>
            <a:ext cx="2438400" cy="1784350"/>
          </a:xfrm>
          <a:prstGeom prst="rect">
            <a:avLst/>
          </a:prstGeom>
          <a:noFill/>
        </p:spPr>
        <p:txBody>
          <a:bodyPr>
            <a:spAutoFit/>
          </a:bodyPr>
          <a:lstStyle/>
          <a:p>
            <a:pPr algn="ctr">
              <a:buFont typeface="Arial" pitchFamily="34" charset="0"/>
              <a:buNone/>
              <a:defRPr/>
            </a:pPr>
            <a:r>
              <a:rPr lang="en-US" sz="2200" b="1" u="sng" dirty="0">
                <a:solidFill>
                  <a:schemeClr val="accent5">
                    <a:lumMod val="75000"/>
                  </a:schemeClr>
                </a:solidFill>
                <a:latin typeface="Comic Sans MS" pitchFamily="66" charset="0"/>
              </a:rPr>
              <a:t>The 3 D’s</a:t>
            </a:r>
          </a:p>
          <a:p>
            <a:pPr algn="ctr">
              <a:defRPr/>
            </a:pPr>
            <a:r>
              <a:rPr lang="en-US" sz="2200" b="1" dirty="0">
                <a:solidFill>
                  <a:schemeClr val="accent5">
                    <a:lumMod val="75000"/>
                  </a:schemeClr>
                </a:solidFill>
                <a:latin typeface="Comic Sans MS" pitchFamily="66" charset="0"/>
              </a:rPr>
              <a:t>  DIRECT</a:t>
            </a:r>
          </a:p>
          <a:p>
            <a:pPr algn="ctr">
              <a:defRPr/>
            </a:pPr>
            <a:r>
              <a:rPr lang="en-US" sz="2200" b="1" dirty="0">
                <a:solidFill>
                  <a:schemeClr val="accent5">
                    <a:lumMod val="75000"/>
                  </a:schemeClr>
                </a:solidFill>
                <a:latin typeface="Comic Sans MS" pitchFamily="66" charset="0"/>
              </a:rPr>
              <a:t>  DISTRACT</a:t>
            </a:r>
          </a:p>
          <a:p>
            <a:pPr algn="ctr">
              <a:defRPr/>
            </a:pPr>
            <a:r>
              <a:rPr lang="en-US" sz="2200" b="1" dirty="0">
                <a:solidFill>
                  <a:schemeClr val="accent5">
                    <a:lumMod val="75000"/>
                  </a:schemeClr>
                </a:solidFill>
                <a:latin typeface="Comic Sans MS" pitchFamily="66" charset="0"/>
              </a:rPr>
              <a:t>  DELEGATE</a:t>
            </a:r>
          </a:p>
          <a:p>
            <a:pPr>
              <a:defRPr/>
            </a:pPr>
            <a:endParaRPr lang="en-US" sz="2200" dirty="0"/>
          </a:p>
        </p:txBody>
      </p:sp>
      <p:sp>
        <p:nvSpPr>
          <p:cNvPr id="7" name="TextBox 6"/>
          <p:cNvSpPr txBox="1"/>
          <p:nvPr/>
        </p:nvSpPr>
        <p:spPr>
          <a:xfrm>
            <a:off x="609600" y="4495800"/>
            <a:ext cx="2209800" cy="1600200"/>
          </a:xfrm>
          <a:prstGeom prst="rect">
            <a:avLst/>
          </a:prstGeom>
          <a:noFill/>
        </p:spPr>
        <p:txBody>
          <a:bodyPr>
            <a:spAutoFit/>
          </a:bodyPr>
          <a:lstStyle/>
          <a:p>
            <a:pPr>
              <a:defRPr/>
            </a:pPr>
            <a:r>
              <a:rPr lang="en-US" sz="4000" dirty="0">
                <a:solidFill>
                  <a:schemeClr val="accent5">
                    <a:lumMod val="75000"/>
                  </a:schemeClr>
                </a:solidFill>
                <a:latin typeface="Arial Black" pitchFamily="34" charset="0"/>
              </a:rPr>
              <a:t> </a:t>
            </a:r>
            <a:r>
              <a:rPr lang="en-US" sz="4000" dirty="0">
                <a:solidFill>
                  <a:schemeClr val="accent5"/>
                </a:solidFill>
                <a:latin typeface="Arial Black" pitchFamily="34" charset="0"/>
              </a:rPr>
              <a:t>“ONE    </a:t>
            </a:r>
          </a:p>
          <a:p>
            <a:pPr>
              <a:defRPr/>
            </a:pPr>
            <a:r>
              <a:rPr lang="en-US" sz="4000" dirty="0">
                <a:solidFill>
                  <a:schemeClr val="accent5"/>
                </a:solidFill>
                <a:latin typeface="Arial Black" pitchFamily="34" charset="0"/>
              </a:rPr>
              <a:t>   ACT”</a:t>
            </a:r>
          </a:p>
          <a:p>
            <a:pPr>
              <a:defRPr/>
            </a:pPr>
            <a:endParaRPr lang="en-US" dirty="0"/>
          </a:p>
        </p:txBody>
      </p:sp>
      <p:sp>
        <p:nvSpPr>
          <p:cNvPr id="8" name="TextBox 7"/>
          <p:cNvSpPr txBox="1"/>
          <p:nvPr/>
        </p:nvSpPr>
        <p:spPr>
          <a:xfrm>
            <a:off x="6019800" y="4724400"/>
            <a:ext cx="2362200" cy="584200"/>
          </a:xfrm>
          <a:prstGeom prst="rect">
            <a:avLst/>
          </a:prstGeom>
          <a:solidFill>
            <a:schemeClr val="tx2">
              <a:lumMod val="20000"/>
              <a:lumOff val="80000"/>
            </a:schemeClr>
          </a:solidFill>
        </p:spPr>
        <p:txBody>
          <a:bodyPr>
            <a:spAutoFit/>
          </a:bodyPr>
          <a:lstStyle/>
          <a:p>
            <a:pPr>
              <a:defRPr/>
            </a:pPr>
            <a:r>
              <a:rPr lang="en-US" sz="3200" dirty="0">
                <a:solidFill>
                  <a:schemeClr val="accent1">
                    <a:lumMod val="75000"/>
                  </a:schemeClr>
                </a:solidFill>
                <a:latin typeface="Arial Black" pitchFamily="34" charset="0"/>
              </a:rPr>
              <a:t>“Every 1”</a:t>
            </a:r>
          </a:p>
        </p:txBody>
      </p:sp>
    </p:spTree>
    <p:custDataLst>
      <p:tags r:id="rId1"/>
    </p:custDataLst>
    <p:extLst>
      <p:ext uri="{BB962C8B-B14F-4D97-AF65-F5344CB8AC3E}">
        <p14:creationId xmlns:p14="http://schemas.microsoft.com/office/powerpoint/2010/main" val="3691064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4" name="TextBox 3"/>
          <p:cNvSpPr txBox="1"/>
          <p:nvPr/>
        </p:nvSpPr>
        <p:spPr>
          <a:xfrm>
            <a:off x="4712677" y="6273225"/>
            <a:ext cx="4419600" cy="584775"/>
          </a:xfrm>
          <a:prstGeom prst="rect">
            <a:avLst/>
          </a:prstGeom>
          <a:noFill/>
        </p:spPr>
        <p:txBody>
          <a:bodyPr wrap="square" rtlCol="0">
            <a:spAutoFit/>
          </a:bodyPr>
          <a:lstStyle/>
          <a:p>
            <a:r>
              <a:rPr lang="en-US" sz="3200" dirty="0" smtClean="0">
                <a:solidFill>
                  <a:schemeClr val="bg1"/>
                </a:solidFill>
                <a:hlinkClick r:id="rId4"/>
              </a:rPr>
              <a:t>CLIP</a:t>
            </a:r>
            <a:endParaRPr lang="en-US" sz="3200" dirty="0">
              <a:solidFill>
                <a:schemeClr val="bg1"/>
              </a:solidFill>
            </a:endParaRPr>
          </a:p>
        </p:txBody>
      </p:sp>
    </p:spTree>
    <p:extLst>
      <p:ext uri="{BB962C8B-B14F-4D97-AF65-F5344CB8AC3E}">
        <p14:creationId xmlns:p14="http://schemas.microsoft.com/office/powerpoint/2010/main" val="2455696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701201550"/>
              </p:ext>
            </p:extLst>
          </p:nvPr>
        </p:nvGraphicFramePr>
        <p:xfrm>
          <a:off x="2209801" y="1447800"/>
          <a:ext cx="4259265" cy="5406906"/>
        </p:xfrm>
        <a:graphic>
          <a:graphicData uri="http://schemas.openxmlformats.org/presentationml/2006/ole">
            <mc:AlternateContent xmlns:mc="http://schemas.openxmlformats.org/markup-compatibility/2006">
              <mc:Choice xmlns:v="urn:schemas-microsoft-com:vml" Requires="v">
                <p:oleObj spid="_x0000_s1077" name="Acrobat Document" r:id="rId4" imgW="4663283" imgH="6034851" progId="AcroExch.Document.7">
                  <p:embed/>
                </p:oleObj>
              </mc:Choice>
              <mc:Fallback>
                <p:oleObj name="Acrobat Document" r:id="rId4" imgW="4663283" imgH="6034851" progId="AcroExch.Document.7">
                  <p:embed/>
                  <p:pic>
                    <p:nvPicPr>
                      <p:cNvPr id="0" name=""/>
                      <p:cNvPicPr/>
                      <p:nvPr/>
                    </p:nvPicPr>
                    <p:blipFill>
                      <a:blip r:embed="rId5"/>
                      <a:stretch>
                        <a:fillRect/>
                      </a:stretch>
                    </p:blipFill>
                    <p:spPr>
                      <a:xfrm>
                        <a:off x="2209801" y="1447800"/>
                        <a:ext cx="4259265" cy="5406906"/>
                      </a:xfrm>
                      <a:prstGeom prst="rect">
                        <a:avLst/>
                      </a:prstGeom>
                    </p:spPr>
                  </p:pic>
                </p:oleObj>
              </mc:Fallback>
            </mc:AlternateContent>
          </a:graphicData>
        </a:graphic>
      </p:graphicFrame>
      <p:sp>
        <p:nvSpPr>
          <p:cNvPr id="2" name="Rectangle 1"/>
          <p:cNvSpPr/>
          <p:nvPr/>
        </p:nvSpPr>
        <p:spPr>
          <a:xfrm>
            <a:off x="228600" y="228600"/>
            <a:ext cx="8610600" cy="1015663"/>
          </a:xfrm>
          <a:prstGeom prst="rect">
            <a:avLst/>
          </a:prstGeom>
          <a:solidFill>
            <a:srgbClr val="FFFF00"/>
          </a:solidFill>
        </p:spPr>
        <p:txBody>
          <a:bodyPr wrap="square">
            <a:spAutoFit/>
          </a:bodyPr>
          <a:lstStyle/>
          <a:p>
            <a:pPr algn="ctr"/>
            <a:r>
              <a:rPr lang="en-US" altLang="en-US" sz="3000" b="1" dirty="0">
                <a:latin typeface="Arial" pitchFamily="34" charset="0"/>
              </a:rPr>
              <a:t>Sexual assault does not happen by accident or from the use of substances.</a:t>
            </a:r>
          </a:p>
        </p:txBody>
      </p:sp>
    </p:spTree>
    <p:extLst>
      <p:ext uri="{BB962C8B-B14F-4D97-AF65-F5344CB8AC3E}">
        <p14:creationId xmlns:p14="http://schemas.microsoft.com/office/powerpoint/2010/main" val="1405869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9458" name="Title 1"/>
          <p:cNvSpPr>
            <a:spLocks noGrp="1"/>
          </p:cNvSpPr>
          <p:nvPr>
            <p:ph type="title"/>
          </p:nvPr>
        </p:nvSpPr>
        <p:spPr>
          <a:solidFill>
            <a:srgbClr val="A2D9E6"/>
          </a:solidFill>
        </p:spPr>
        <p:txBody>
          <a:bodyPr/>
          <a:lstStyle/>
          <a:p>
            <a:pPr eaLnBrk="1" hangingPunct="1"/>
            <a:r>
              <a:rPr lang="en-US" altLang="en-US" dirty="0" smtClean="0"/>
              <a:t>Dating/Partner Violence</a:t>
            </a:r>
          </a:p>
        </p:txBody>
      </p:sp>
      <p:sp>
        <p:nvSpPr>
          <p:cNvPr id="19459" name="Content Placeholder 2"/>
          <p:cNvSpPr>
            <a:spLocks noGrp="1"/>
          </p:cNvSpPr>
          <p:nvPr>
            <p:ph idx="1"/>
          </p:nvPr>
        </p:nvSpPr>
        <p:spPr/>
        <p:txBody>
          <a:bodyPr/>
          <a:lstStyle/>
          <a:p>
            <a:pPr eaLnBrk="1" hangingPunct="1"/>
            <a:r>
              <a:rPr lang="en-US" altLang="en-US" sz="3600" dirty="0" smtClean="0"/>
              <a:t>Physical, sexual or psychological harm, or threat of harm, by a current or former partner.</a:t>
            </a:r>
          </a:p>
        </p:txBody>
      </p:sp>
      <p:sp>
        <p:nvSpPr>
          <p:cNvPr id="4" name="Rectangle 3"/>
          <p:cNvSpPr/>
          <p:nvPr/>
        </p:nvSpPr>
        <p:spPr>
          <a:xfrm>
            <a:off x="304800" y="3505200"/>
            <a:ext cx="8305800" cy="2631490"/>
          </a:xfrm>
          <a:prstGeom prst="rect">
            <a:avLst/>
          </a:prstGeom>
          <a:solidFill>
            <a:schemeClr val="accent1">
              <a:lumMod val="50000"/>
            </a:schemeClr>
          </a:solidFill>
        </p:spPr>
        <p:txBody>
          <a:bodyPr wrap="square">
            <a:spAutoFit/>
          </a:bodyPr>
          <a:lstStyle/>
          <a:p>
            <a:pPr algn="ctr" fontAlgn="base">
              <a:spcBef>
                <a:spcPct val="0"/>
              </a:spcBef>
              <a:spcAft>
                <a:spcPct val="0"/>
              </a:spcAft>
              <a:defRPr/>
            </a:pPr>
            <a:endParaRPr lang="en-US" sz="3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algn="ctr" fontAlgn="base">
              <a:spcBef>
                <a:spcPct val="0"/>
              </a:spcBef>
              <a:spcAft>
                <a:spcPct val="0"/>
              </a:spcAft>
              <a:defRPr/>
            </a:pPr>
            <a:r>
              <a:rPr lang="en-US" sz="3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32</a:t>
            </a:r>
            <a:r>
              <a:rPr lang="en-US" sz="3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 of students report dating violence by a previous partner</a:t>
            </a:r>
          </a:p>
          <a:p>
            <a:pPr algn="ctr" fontAlgn="base">
              <a:spcBef>
                <a:spcPct val="0"/>
              </a:spcBef>
              <a:spcAft>
                <a:spcPct val="0"/>
              </a:spcAft>
              <a:defRPr/>
            </a:pPr>
            <a:endParaRPr lang="en-US" sz="3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algn="ctr" fontAlgn="base">
              <a:spcBef>
                <a:spcPct val="0"/>
              </a:spcBef>
              <a:spcAft>
                <a:spcPct val="0"/>
              </a:spcAft>
              <a:defRPr/>
            </a:pPr>
            <a:r>
              <a:rPr lang="en-US" sz="3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21% report violence by a current partner</a:t>
            </a:r>
          </a:p>
        </p:txBody>
      </p:sp>
    </p:spTree>
    <p:extLst>
      <p:ext uri="{BB962C8B-B14F-4D97-AF65-F5344CB8AC3E}">
        <p14:creationId xmlns:p14="http://schemas.microsoft.com/office/powerpoint/2010/main" val="3907534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0482" name="Title 1"/>
          <p:cNvSpPr>
            <a:spLocks noGrp="1"/>
          </p:cNvSpPr>
          <p:nvPr>
            <p:ph type="title"/>
          </p:nvPr>
        </p:nvSpPr>
        <p:spPr>
          <a:solidFill>
            <a:srgbClr val="A2D9E6"/>
          </a:solidFill>
        </p:spPr>
        <p:txBody>
          <a:bodyPr/>
          <a:lstStyle/>
          <a:p>
            <a:pPr eaLnBrk="1" hangingPunct="1"/>
            <a:r>
              <a:rPr lang="en-US" altLang="en-US" dirty="0" smtClean="0"/>
              <a:t>Stalking</a:t>
            </a:r>
          </a:p>
        </p:txBody>
      </p:sp>
      <p:sp>
        <p:nvSpPr>
          <p:cNvPr id="20483" name="Content Placeholder 2"/>
          <p:cNvSpPr>
            <a:spLocks noGrp="1"/>
          </p:cNvSpPr>
          <p:nvPr>
            <p:ph idx="1"/>
          </p:nvPr>
        </p:nvSpPr>
        <p:spPr/>
        <p:txBody>
          <a:bodyPr/>
          <a:lstStyle/>
          <a:p>
            <a:pPr eaLnBrk="1" hangingPunct="1"/>
            <a:r>
              <a:rPr lang="en-US" altLang="en-US" sz="4000" dirty="0" smtClean="0"/>
              <a:t>A course of conduct directed at a specific person that would cause a reasonable person to feel fear.</a:t>
            </a:r>
          </a:p>
        </p:txBody>
      </p:sp>
      <p:sp>
        <p:nvSpPr>
          <p:cNvPr id="4" name="Rectangle 3"/>
          <p:cNvSpPr/>
          <p:nvPr/>
        </p:nvSpPr>
        <p:spPr>
          <a:xfrm>
            <a:off x="457200" y="4038600"/>
            <a:ext cx="8229600" cy="1708160"/>
          </a:xfrm>
          <a:prstGeom prst="rect">
            <a:avLst/>
          </a:prstGeom>
          <a:solidFill>
            <a:srgbClr val="40B1CC"/>
          </a:solidFill>
        </p:spPr>
        <p:txBody>
          <a:bodyPr wrap="square">
            <a:spAutoFit/>
            <a:scene3d>
              <a:camera prst="orthographicFront"/>
              <a:lightRig rig="soft" dir="t">
                <a:rot lat="0" lon="0" rev="10800000"/>
              </a:lightRig>
            </a:scene3d>
            <a:sp3d>
              <a:bevelT w="27940" h="12700"/>
              <a:contourClr>
                <a:srgbClr val="DDDDDD"/>
              </a:contourClr>
            </a:sp3d>
          </a:bodyPr>
          <a:lstStyle/>
          <a:p>
            <a:pPr algn="ctr" fontAlgn="base">
              <a:spcBef>
                <a:spcPct val="0"/>
              </a:spcBef>
              <a:spcAft>
                <a:spcPct val="0"/>
              </a:spcAft>
              <a:defRPr/>
            </a:pPr>
            <a:r>
              <a:rPr lang="en-US" sz="3500" b="1"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1 </a:t>
            </a:r>
            <a:r>
              <a:rPr lang="en-US" sz="3500" b="1" spc="150" dirty="0">
                <a:ln w="11430"/>
                <a:solidFill>
                  <a:srgbClr val="F8F8F8"/>
                </a:solidFill>
                <a:effectLst>
                  <a:outerShdw blurRad="25400" algn="tl" rotWithShape="0">
                    <a:srgbClr val="000000">
                      <a:alpha val="43000"/>
                    </a:srgbClr>
                  </a:outerShdw>
                </a:effectLst>
                <a:latin typeface="Arial" pitchFamily="34" charset="0"/>
                <a:cs typeface="Arial" pitchFamily="34" charset="0"/>
              </a:rPr>
              <a:t>in 6 women and 1 in 19 men have experienced stalking victimization at some point during their lifetime </a:t>
            </a:r>
          </a:p>
        </p:txBody>
      </p:sp>
    </p:spTree>
    <p:extLst>
      <p:ext uri="{BB962C8B-B14F-4D97-AF65-F5344CB8AC3E}">
        <p14:creationId xmlns:p14="http://schemas.microsoft.com/office/powerpoint/2010/main" val="22257164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ANSWERBULLETS" val="3"/>
  <p:tag name="TEXTLENGTH" val="338"/>
  <p:tag name="FONTSIZE" val="28"/>
  <p:tag name="BULLETTYPE" val="ppBulletArabicPeriod"/>
  <p:tag name="ANSWERTEXT" val="There are other people around who will probably act so I don’t have to&#10;Don’t want to be embarrassed &#10;No one else is doing anything&#10;The person looks like they ‘had it coming’&#10;My friend would give me a hard time if I did anything&#10;My personality traits make it hard (shy, avoid conflict)&#10;It’s not my concern and I don’t want to get involved."/>
  <p:tag name="OLDNUMANSWERS" val="7"/>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SLIDEGUID" val="4D0CE44F404A4DA3B2BB94346A93F532"/>
  <p:tag name="SLIDEID" val="4D0CE44F404A4DA3B2BB94346A93F532"/>
  <p:tag name="SLIDEORDER" val="1"/>
  <p:tag name="SLIDETYPE" val="Q"/>
  <p:tag name="DEMOGRAPHIC" val="False"/>
  <p:tag name="TEAMASSIGN" val="False"/>
  <p:tag name="SPEEDSCORING" val="False"/>
  <p:tag name="INCORRECTPOINTVALUE" val="0"/>
  <p:tag name="ZEROBASED" val="False"/>
  <p:tag name="NUMRESPONSES" val="1"/>
  <p:tag name="AUTOADVANCE" val="False"/>
  <p:tag name="DELIMITERS" val="3.1"/>
  <p:tag name="VALUEFORMAT" val="0%"/>
  <p:tag name="QUESTIONALIAS" val="Do you know someone who has had an act of interpersonal violence committed against them?"/>
  <p:tag name="ANSWERSALIAS" val="Yes|smicln|No"/>
  <p:tag name="CORRECTPOINTVALUE" val="0"/>
  <p:tag name="TOTALRESPONSES" val="0"/>
  <p:tag name="VALUES" val="No Value|smicln|No Value"/>
  <p:tag name="RESPONSESGATHERED" val="False"/>
  <p:tag name="ANONYMOUSTEMP" val="False"/>
</p:tagLst>
</file>

<file path=ppt/tags/tag3.xml><?xml version="1.0" encoding="utf-8"?>
<p:tagLst xmlns:a="http://schemas.openxmlformats.org/drawingml/2006/main" xmlns:r="http://schemas.openxmlformats.org/officeDocument/2006/relationships" xmlns:p="http://schemas.openxmlformats.org/presentationml/2006/main">
  <p:tag name="SLIDEGUID" val="75FAA00BDA814537911FDDC7FE023EDF"/>
  <p:tag name="SLIDEID" val="75FAA00BDA814537911FDDC7FE023EDF"/>
  <p:tag name="SLIDEORDER" val="1"/>
  <p:tag name="SLIDETYPE" val="Q"/>
  <p:tag name="DEMOGRAPHIC" val="False"/>
  <p:tag name="TEAMASSIGN" val="False"/>
  <p:tag name="SPEEDSCORING" val="False"/>
  <p:tag name="INCORRECTPOINTVALUE" val="0"/>
  <p:tag name="ZEROBASED" val="False"/>
  <p:tag name="NUMRESPONSES" val="1"/>
  <p:tag name="AUTOADVANCE" val="False"/>
  <p:tag name="DELIMITERS" val="3.1"/>
  <p:tag name="VALUEFORMAT" val="0%"/>
  <p:tag name="CORRECTPOINTVALUE" val="0"/>
  <p:tag name="QUESTIONALIAS" val="   If you know someone who has had an act of interpersonal violence committed against them, was there a bystander who could have attempted to intervene and stop the violence at any point along the way?"/>
  <p:tag name="ANSWERSALIAS" val="Yes|smicln|No"/>
  <p:tag name="TOTALRESPONSES" val="0"/>
  <p:tag name="VALUES" val="No Value|smicln|No Value"/>
  <p:tag name="RESPONSESGATHERED" val="False"/>
  <p:tag name="ANONYMOUSTEMP" val="False"/>
</p:tagLst>
</file>

<file path=ppt/tags/tag4.xml><?xml version="1.0" encoding="utf-8"?>
<p:tagLst xmlns:a="http://schemas.openxmlformats.org/drawingml/2006/main" xmlns:r="http://schemas.openxmlformats.org/officeDocument/2006/relationships" xmlns:p="http://schemas.openxmlformats.org/presentationml/2006/main">
  <p:tag name="SLIDEID" val="C53F3C27520B49FD82AA8E028AC6C7CE"/>
  <p:tag name="SLIDEORDER" val="1"/>
  <p:tag name="SLIDETYPE" val="Q"/>
  <p:tag name="DEMOGRAPHIC" val="False"/>
  <p:tag name="SPEEDSCORING" val="False"/>
  <p:tag name="CORRECTPOINTVALUE" val="100"/>
  <p:tag name="INCORRECTPOINTVALUE" val="0"/>
  <p:tag name="ZEROBASED" val="False"/>
  <p:tag name="DELIMITERS" val="3.1"/>
  <p:tag name="SLIDEGUID" val="5C220BB4744311DD828500112489277E"/>
  <p:tag name="QUESTIONTEXT" val="If someone knows that 1 in 3 women at UK will be victims of violence, but never directly observe a related incident or conversation – and they choose do to nothing to make campus safer – do you think they have any responsibility for the harm that comes to women?"/>
  <p:tag name="ANIMREMOVED" val="False"/>
  <p:tag name="TOTALRESPONSES" val="0"/>
  <p:tag name="QUESTIONALIAS" val="GO TO YOUR CORNER:  If someone knows violence is happening around them and knows they can do something to help stop it but never does, do you think they have any responsibility for the harm that comes to individuals in their community?"/>
  <p:tag name="ANSWERSALIAS" val="They have as much responsibility as the people committing the violence|smicln|They are responsible, but less than the people committing the violence|smicln|They have no responsibility for violence that occurs"/>
  <p:tag name="VALUES" val="No Value|smicln|No Value|smicln|No Value"/>
  <p:tag name="RESPONSESGATHERED" val="False"/>
  <p:tag name="ANONYMOUSTEMP" val="False"/>
</p:tagLst>
</file>

<file path=ppt/tags/tag5.xml><?xml version="1.0" encoding="utf-8"?>
<p:tagLst xmlns:a="http://schemas.openxmlformats.org/drawingml/2006/main" xmlns:r="http://schemas.openxmlformats.org/officeDocument/2006/relationships" xmlns:p="http://schemas.openxmlformats.org/presentationml/2006/main">
  <p:tag name="TEXTLENGTH" val="136"/>
  <p:tag name="FONTSIZE" val="28"/>
  <p:tag name="BULLETTYPE" val="3"/>
  <p:tag name="ANSWERCOUNT" val="3"/>
  <p:tag name="ANSWERTEXT" val="She is as responsible as the perpetrators&#10;She is responsible, but less than the perpetrators&#10;She has no responsibility for the assault"/>
  <p:tag name="OLDNUMANSWERS" val="3"/>
</p:tagLst>
</file>

<file path=ppt/tags/tag6.xml><?xml version="1.0" encoding="utf-8"?>
<p:tagLst xmlns:a="http://schemas.openxmlformats.org/drawingml/2006/main" xmlns:r="http://schemas.openxmlformats.org/officeDocument/2006/relationships" xmlns:p="http://schemas.openxmlformats.org/presentationml/2006/main">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SLIDEGUID" val="F1FF7512FA67436BAA3058A751721537"/>
  <p:tag name="SLIDEID" val="F1FF7512FA67436BAA3058A751721537"/>
  <p:tag name="SLIDEORDER" val="1"/>
  <p:tag name="SLIDETYPE" val="Q"/>
  <p:tag name="DEMOGRAPHIC" val="False"/>
  <p:tag name="TEAMASSIGN" val="False"/>
  <p:tag name="SPEEDSCORING" val="False"/>
  <p:tag name="INCORRECTPOINTVALUE" val="0"/>
  <p:tag name="ZEROBASED" val="False"/>
  <p:tag name="NUMRESPONSES" val="1"/>
  <p:tag name="AUTOADVANCE" val="False"/>
  <p:tag name="DELIMITERS" val="3.1"/>
  <p:tag name="VALUEFORMAT" val="0%"/>
  <p:tag name="ANSWERSALIAS" val="There are other people around who will probably act so I don’t have to|smicln|Don’t want to be embarrassed |smicln|No one else is doing anything|smicln|The person looks like they ‘had it coming’|smicln|My friend would give me a hard time if I did anything|smicln|My personality traits make it hard (shy, avoid conflict)|smicln|It’s not my concern and I don’t want to get involved."/>
  <p:tag name="QUESTIONALIAS" val="Which of the bystander obstacles might keep you from acting?"/>
  <p:tag name="CORRECTPOINTVALUE" val="0"/>
  <p:tag name="VALUES" val="No Value|smicln|No Value|smicln|No Value|smicln|No Value|smicln|No Value|smicln|No Value|smicln|No Value"/>
  <p:tag name="RESPONSESGATHERED" val="False"/>
  <p:tag name="ANONYMOUSTEMP" val="False"/>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asis">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xmlns="" name="Basis" id="{5665723A-49BA-4B57-8411-A56F8F207965}" vid="{D9D01AC2-EE7D-4E49-99EE-8E62E4E7E8A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4221</TotalTime>
  <Words>6206</Words>
  <Application>Microsoft Office PowerPoint</Application>
  <PresentationFormat>On-screen Show (4:3)</PresentationFormat>
  <Paragraphs>495</Paragraphs>
  <Slides>55</Slides>
  <Notes>55</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55</vt:i4>
      </vt:variant>
    </vt:vector>
  </HeadingPairs>
  <TitlesOfParts>
    <vt:vector size="59" baseType="lpstr">
      <vt:lpstr>1_Office Theme</vt:lpstr>
      <vt:lpstr>Office Theme</vt:lpstr>
      <vt:lpstr>Basis</vt:lpstr>
      <vt:lpstr>Acrobat Document</vt:lpstr>
      <vt:lpstr>Taking a Stand to End Violence: One Action at a Time</vt:lpstr>
      <vt:lpstr>Goals </vt:lpstr>
      <vt:lpstr>PowerPoint Presentation</vt:lpstr>
      <vt:lpstr>Sexual Violence</vt:lpstr>
      <vt:lpstr>PowerPoint Presentation</vt:lpstr>
      <vt:lpstr>PowerPoint Presentation</vt:lpstr>
      <vt:lpstr>PowerPoint Presentation</vt:lpstr>
      <vt:lpstr>Dating/Partner Violence</vt:lpstr>
      <vt:lpstr>Stalking</vt:lpstr>
      <vt:lpstr>PowerPoint Presentation</vt:lpstr>
      <vt:lpstr>PowerPoint Presentation</vt:lpstr>
      <vt:lpstr>PowerPoint Presentation</vt:lpstr>
      <vt:lpstr>Risk and Protective Factors</vt:lpstr>
      <vt:lpstr>Do you know someone who has had an act of interpersonal violence committed against them?  </vt:lpstr>
      <vt:lpstr>Do you know more than one person who has had an act of interpersonal violence committed against them?</vt:lpstr>
      <vt:lpstr>   If you know someone who has had an act of interpersonal violence committed against them, was there a bystander who could have attempted to intervene and stop the violence at any point along the way?</vt:lpstr>
      <vt:lpstr>PowerPoint Presentation</vt:lpstr>
      <vt:lpstr>PowerPoint Presentation</vt:lpstr>
      <vt:lpstr>PowerPoint Presentation</vt:lpstr>
      <vt:lpstr>PowerPoint Presentation</vt:lpstr>
      <vt:lpstr>The Test</vt:lpstr>
      <vt:lpstr>GO TO YOUR CORNER  If someone knows violence is happening around them and knows they can do something to help stop it but doesn’t, do you think they have any responsibility for the harm that comes to individuals in their community?</vt:lpstr>
      <vt:lpstr>PowerPoint Presentation</vt:lpstr>
      <vt:lpstr>PowerPoint Presentation</vt:lpstr>
      <vt:lpstr>What are we looking at…</vt:lpstr>
      <vt:lpstr>Continuum of Behaviors</vt:lpstr>
      <vt:lpstr>Recognizing Signs - Stalking</vt:lpstr>
      <vt:lpstr>PowerPoint Presentation</vt:lpstr>
      <vt:lpstr>Recognizing Partner Abuse</vt:lpstr>
      <vt:lpstr>PowerPoint Presentation</vt:lpstr>
      <vt:lpstr>PowerPoint Presentation</vt:lpstr>
      <vt:lpstr>PowerPoint Presentation</vt:lpstr>
      <vt:lpstr>Why don’t people intervene in a given situation?</vt:lpstr>
      <vt:lpstr>PowerPoint Presentation</vt:lpstr>
      <vt:lpstr>Identification to Action</vt:lpstr>
      <vt:lpstr>PowerPoint Presentation</vt:lpstr>
      <vt:lpstr>Obstacles</vt:lpstr>
      <vt:lpstr>Obstacles</vt:lpstr>
      <vt:lpstr>Obstacles</vt:lpstr>
      <vt:lpstr>Obstacles</vt:lpstr>
      <vt:lpstr>Helping Model</vt:lpstr>
      <vt:lpstr>Obstacles</vt:lpstr>
      <vt:lpstr>Personal Obstacles</vt:lpstr>
      <vt:lpstr>Which of the bystander obstacles might keep you from acting?</vt:lpstr>
      <vt:lpstr>PowerPoint Presentation</vt:lpstr>
      <vt:lpstr>SOLUTIONS- The 3 D’s</vt:lpstr>
      <vt:lpstr>SOLUTIONS- The 3 D’s</vt:lpstr>
      <vt:lpstr>   You see a woman who is crying, appears frightened and scared and is  being pulled toward a car  by two men. </vt:lpstr>
      <vt:lpstr>You notice someone slipping something into someone’s drink at the bar. </vt:lpstr>
      <vt:lpstr>   You’re at a party and notice that only females are encouraged to drink from a certain container.  You overheard someone say that what is in the container is “special.” </vt:lpstr>
      <vt:lpstr>Scenarios</vt:lpstr>
      <vt:lpstr>PowerPoint Presentation</vt:lpstr>
      <vt:lpstr>PowerPoint Presentation</vt:lpstr>
      <vt:lpstr>When in doubt, trust your gut instincts! </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Taking a Stand to End Violence: One Action at a Time</dc:title>
  <dc:creator>WV FRIS</dc:creator>
  <cp:lastModifiedBy>WV FRIS</cp:lastModifiedBy>
  <cp:revision>77</cp:revision>
  <cp:lastPrinted>2016-07-19T00:41:35Z</cp:lastPrinted>
  <dcterms:created xsi:type="dcterms:W3CDTF">2014-04-29T12:23:47Z</dcterms:created>
  <dcterms:modified xsi:type="dcterms:W3CDTF">2016-07-25T12:54:57Z</dcterms:modified>
</cp:coreProperties>
</file>