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93"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979" autoAdjust="0"/>
  </p:normalViewPr>
  <p:slideViewPr>
    <p:cSldViewPr>
      <p:cViewPr varScale="1">
        <p:scale>
          <a:sx n="44" d="100"/>
          <a:sy n="44" d="100"/>
        </p:scale>
        <p:origin x="-1358" y="-82"/>
      </p:cViewPr>
      <p:guideLst>
        <p:guide orient="horz" pos="2160"/>
        <p:guide pos="2880"/>
      </p:guideLst>
    </p:cSldViewPr>
  </p:slideViewPr>
  <p:notesTextViewPr>
    <p:cViewPr>
      <p:scale>
        <a:sx n="1" d="1"/>
        <a:sy n="1" d="1"/>
      </p:scale>
      <p:origin x="0" y="29"/>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429253-BF1F-4E46-8377-E4EA6A67613A}" type="datetimeFigureOut">
              <a:rPr lang="en-US" smtClean="0"/>
              <a:t>6/12/2014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9E5135-010E-4553-AC10-76CC98B15B28}" type="slidenum">
              <a:rPr lang="en-US" smtClean="0"/>
              <a:t>‹#›</a:t>
            </a:fld>
            <a:endParaRPr lang="en-US"/>
          </a:p>
        </p:txBody>
      </p:sp>
    </p:spTree>
    <p:extLst>
      <p:ext uri="{BB962C8B-B14F-4D97-AF65-F5344CB8AC3E}">
        <p14:creationId xmlns:p14="http://schemas.microsoft.com/office/powerpoint/2010/main" val="3571113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2689BB-2622-43E0-8EB5-4089A7293A15}" type="datetimeFigureOut">
              <a:rPr lang="en-US" smtClean="0"/>
              <a:pPr/>
              <a:t>6/12/2014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FF3BC9-BE6D-4B4C-8DCD-11BFD7096FB3}" type="slidenum">
              <a:rPr lang="en-US" smtClean="0"/>
              <a:pPr/>
              <a:t>‹#›</a:t>
            </a:fld>
            <a:endParaRPr lang="en-US"/>
          </a:p>
        </p:txBody>
      </p:sp>
    </p:spTree>
    <p:extLst>
      <p:ext uri="{BB962C8B-B14F-4D97-AF65-F5344CB8AC3E}">
        <p14:creationId xmlns:p14="http://schemas.microsoft.com/office/powerpoint/2010/main" val="2437622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djcs.wv.gov/Specialized%20Programs/gtea/Documents/Domestic%20Violence%20Response%20Guide%202.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cdc.gov/ViolencePrevention/pdf/NISVS_FactSheet-a.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ncadv.org/"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bjs.gov/content/pub/pdf/fvv.pdf"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(2014) This </a:t>
            </a:r>
            <a:r>
              <a:rPr lang="en-US" dirty="0" err="1" smtClean="0"/>
              <a:t>powerpoint</a:t>
            </a:r>
            <a:r>
              <a:rPr lang="en-US" dirty="0" smtClean="0"/>
              <a:t>, part of the PIVIT Toolkit</a:t>
            </a:r>
            <a:r>
              <a:rPr lang="en-US" baseline="0" dirty="0" smtClean="0"/>
              <a:t> for college campuses,</a:t>
            </a:r>
            <a:r>
              <a:rPr lang="en-US" dirty="0" smtClean="0"/>
              <a:t> is intended to assist in providing training and/or awareness programs on the issue of domestic violence.  Initially developed to train first responders, particularly law enforcement and security on college campuses, it can be adapted for other audiences. You may wish to add additional information to your presentation, which can</a:t>
            </a:r>
            <a:r>
              <a:rPr lang="en-US" baseline="0" dirty="0" smtClean="0"/>
              <a:t> be found in the PIVIT Toolkits.</a:t>
            </a:r>
            <a:r>
              <a:rPr lang="en-US" dirty="0" smtClean="0"/>
              <a:t> The most updated version of this material can be found at www.fris.org. </a:t>
            </a:r>
            <a:r>
              <a:rPr lang="en-US" altLang="en-US" dirty="0" smtClean="0"/>
              <a:t>Also, see</a:t>
            </a:r>
            <a:r>
              <a:rPr lang="en-US" altLang="en-US" baseline="0" dirty="0" smtClean="0"/>
              <a:t> the Facilitator’s Guide in the Resource section of the PIVIT Toolkit. </a:t>
            </a:r>
            <a:endParaRPr lang="en-US" altLang="en-US" dirty="0" smtClean="0"/>
          </a:p>
          <a:p>
            <a:endParaRPr lang="en-US" dirty="0" smtClean="0"/>
          </a:p>
          <a:p>
            <a:endParaRPr lang="en-US" dirty="0" smtClean="0"/>
          </a:p>
          <a:p>
            <a:pPr defTabSz="965200" eaLnBrk="1" hangingPunct="1">
              <a:spcBef>
                <a:spcPct val="0"/>
              </a:spcBef>
            </a:pPr>
            <a:r>
              <a:rPr lang="en-US" dirty="0" smtClean="0"/>
              <a:t>The presenter should consider what slides are pertinent to the intended audience.  Since perpetrators may potentially be in an audience, do not unnecessarily share information that would assist them in targeting victims.  For example, detailing risk factors which include vulnerable/potential victims would be necessary for training campus security/law enforcement but not in providing an awareness program to a fraternity.</a:t>
            </a:r>
          </a:p>
          <a:p>
            <a:pPr defTabSz="965200" eaLnBrk="1" hangingPunct="1">
              <a:spcBef>
                <a:spcPct val="0"/>
              </a:spcBef>
            </a:pPr>
            <a:endParaRPr lang="en-US" dirty="0" smtClean="0"/>
          </a:p>
          <a:p>
            <a:pPr defTabSz="965200"/>
            <a:r>
              <a:rPr lang="en-US" dirty="0" smtClean="0"/>
              <a:t>In working to keep the audience engaged, consider supplementing this </a:t>
            </a:r>
            <a:r>
              <a:rPr lang="en-US" dirty="0" err="1" smtClean="0"/>
              <a:t>powerpoint</a:t>
            </a:r>
            <a:r>
              <a:rPr lang="en-US" dirty="0" smtClean="0"/>
              <a:t> with additional materials.  Local rape crisis and domestic violence centers have additional resource materials and can help co-present on this topic.  Please review videos and supplemental material thoroughly before including them in your presentation and remember to cite the source, even if the only available information is the web address. </a:t>
            </a:r>
          </a:p>
          <a:p>
            <a:endParaRPr lang="en-US" dirty="0"/>
          </a:p>
        </p:txBody>
      </p:sp>
      <p:sp>
        <p:nvSpPr>
          <p:cNvPr id="4" name="Slide Number Placeholder 3"/>
          <p:cNvSpPr>
            <a:spLocks noGrp="1"/>
          </p:cNvSpPr>
          <p:nvPr>
            <p:ph type="sldNum" sz="quarter" idx="10"/>
          </p:nvPr>
        </p:nvSpPr>
        <p:spPr/>
        <p:txBody>
          <a:bodyPr/>
          <a:lstStyle/>
          <a:p>
            <a:pPr>
              <a:defRPr/>
            </a:pPr>
            <a:fld id="{DF2C7FDD-61A2-490F-85B9-BE31DF1D908D}" type="slidenum">
              <a:rPr lang="en-US">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1658752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650"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2EC4A3E7-55CB-4A11-A29E-72861BEDCFD1}" type="slidenum">
              <a:rPr lang="en-US" sz="1200">
                <a:solidFill>
                  <a:srgbClr val="000000"/>
                </a:solidFill>
                <a:latin typeface="Times New Roman" pitchFamily="18" charset="0"/>
                <a:ea typeface="SimSun" pitchFamily="2" charset="-122"/>
              </a:rPr>
              <a:pPr eaLnBrk="1" hangingPunct="1"/>
              <a:t>12</a:t>
            </a:fld>
            <a:endParaRPr lang="en-US" sz="1200">
              <a:solidFill>
                <a:srgbClr val="000000"/>
              </a:solidFill>
              <a:latin typeface="Times New Roman" pitchFamily="18" charset="0"/>
              <a:ea typeface="SimSun" pitchFamily="2" charset="-122"/>
            </a:endParaRPr>
          </a:p>
        </p:txBody>
      </p:sp>
      <p:sp>
        <p:nvSpPr>
          <p:cNvPr id="155651"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2"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dirty="0" smtClean="0"/>
              <a:t>Physical and sexual assaults, or threats to commit them, are the most apparent forms of domestic violence and are usually the actions that allow others to become aware of the problem. However, regular use of other abusive behaviors by the batterer, when reinforced by one or more acts of physical violence, make up a larger system of abuse. Although physical assaults may occur only once or occasionally, they instill threat of future violent attacks and allow the abuser to take control of the woman’s life and circumstances.</a:t>
            </a:r>
          </a:p>
          <a:p>
            <a:endParaRPr lang="en-US" dirty="0" smtClean="0"/>
          </a:p>
          <a:p>
            <a:r>
              <a:rPr lang="en-US" dirty="0" smtClean="0"/>
              <a:t>The Power &amp; Control diagram is a particularly helpful tool in understanding the overall pattern of abusive and violent behaviors, which are used by a batterer to establish and maintain control over his partner. Very often, one or more violent incidents are accompanied by an array of these other types of abuse. They are less easily identified, yet firmly establish a pattern of intimidation and control in the relationship.</a:t>
            </a:r>
          </a:p>
          <a:p>
            <a:endParaRPr lang="en-US" dirty="0" smtClean="0"/>
          </a:p>
          <a:p>
            <a:r>
              <a:rPr lang="en-US" i="1" dirty="0" smtClean="0"/>
              <a:t>National Center on Domestic and Sexual Violence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6674"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38C6548C-27A4-46D5-86C0-08E52397AA43}" type="slidenum">
              <a:rPr lang="en-US" sz="1200">
                <a:solidFill>
                  <a:srgbClr val="000000"/>
                </a:solidFill>
                <a:latin typeface="Times New Roman" pitchFamily="18" charset="0"/>
                <a:ea typeface="SimSun" pitchFamily="2" charset="-122"/>
              </a:rPr>
              <a:pPr eaLnBrk="1" hangingPunct="1"/>
              <a:t>13</a:t>
            </a:fld>
            <a:endParaRPr lang="en-US" sz="1200">
              <a:solidFill>
                <a:srgbClr val="000000"/>
              </a:solidFill>
              <a:latin typeface="Times New Roman" pitchFamily="18" charset="0"/>
              <a:ea typeface="SimSun" pitchFamily="2" charset="-122"/>
            </a:endParaRPr>
          </a:p>
        </p:txBody>
      </p:sp>
      <p:sp>
        <p:nvSpPr>
          <p:cNvPr id="156675"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6"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7698"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D0BC5B33-9332-4D17-B91D-63D1B640F09E}" type="slidenum">
              <a:rPr lang="en-US" sz="1200">
                <a:solidFill>
                  <a:srgbClr val="000000"/>
                </a:solidFill>
                <a:latin typeface="Times New Roman" pitchFamily="18" charset="0"/>
                <a:ea typeface="SimSun" pitchFamily="2" charset="-122"/>
              </a:rPr>
              <a:pPr eaLnBrk="1" hangingPunct="1"/>
              <a:t>14</a:t>
            </a:fld>
            <a:endParaRPr lang="en-US" sz="1200">
              <a:solidFill>
                <a:srgbClr val="000000"/>
              </a:solidFill>
              <a:latin typeface="Times New Roman" pitchFamily="18" charset="0"/>
              <a:ea typeface="SimSun" pitchFamily="2" charset="-122"/>
            </a:endParaRPr>
          </a:p>
        </p:txBody>
      </p:sp>
      <p:sp>
        <p:nvSpPr>
          <p:cNvPr id="157699"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700"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8722"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A6C74368-2292-42F7-8C7F-69F6C7FF973F}" type="slidenum">
              <a:rPr lang="en-US" sz="1200">
                <a:solidFill>
                  <a:srgbClr val="000000"/>
                </a:solidFill>
                <a:latin typeface="Times New Roman" pitchFamily="18" charset="0"/>
                <a:ea typeface="SimSun" pitchFamily="2" charset="-122"/>
              </a:rPr>
              <a:pPr eaLnBrk="1" hangingPunct="1"/>
              <a:t>15</a:t>
            </a:fld>
            <a:endParaRPr lang="en-US" sz="1200">
              <a:solidFill>
                <a:srgbClr val="000000"/>
              </a:solidFill>
              <a:latin typeface="Times New Roman" pitchFamily="18" charset="0"/>
              <a:ea typeface="SimSun" pitchFamily="2" charset="-122"/>
            </a:endParaRPr>
          </a:p>
        </p:txBody>
      </p:sp>
      <p:sp>
        <p:nvSpPr>
          <p:cNvPr id="158723"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4"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9746"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84776221-C941-481A-AF03-FF6BE3356517}" type="slidenum">
              <a:rPr lang="en-US" sz="1200">
                <a:solidFill>
                  <a:srgbClr val="000000"/>
                </a:solidFill>
                <a:latin typeface="Times New Roman" pitchFamily="18" charset="0"/>
                <a:ea typeface="SimSun" pitchFamily="2" charset="-122"/>
              </a:rPr>
              <a:pPr eaLnBrk="1" hangingPunct="1"/>
              <a:t>16</a:t>
            </a:fld>
            <a:endParaRPr lang="en-US" sz="1200">
              <a:solidFill>
                <a:srgbClr val="000000"/>
              </a:solidFill>
              <a:latin typeface="Times New Roman" pitchFamily="18" charset="0"/>
              <a:ea typeface="SimSun" pitchFamily="2" charset="-122"/>
            </a:endParaRPr>
          </a:p>
        </p:txBody>
      </p:sp>
      <p:sp>
        <p:nvSpPr>
          <p:cNvPr id="159747"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8"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0770"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3A235416-1A53-4851-91F8-4A70BD9C9C12}" type="slidenum">
              <a:rPr lang="en-US" sz="1200">
                <a:solidFill>
                  <a:srgbClr val="000000"/>
                </a:solidFill>
                <a:latin typeface="Times New Roman" pitchFamily="18" charset="0"/>
                <a:ea typeface="SimSun" pitchFamily="2" charset="-122"/>
              </a:rPr>
              <a:pPr eaLnBrk="1" hangingPunct="1"/>
              <a:t>17</a:t>
            </a:fld>
            <a:endParaRPr lang="en-US" sz="1200">
              <a:solidFill>
                <a:srgbClr val="000000"/>
              </a:solidFill>
              <a:latin typeface="Times New Roman" pitchFamily="18" charset="0"/>
              <a:ea typeface="SimSun" pitchFamily="2" charset="-122"/>
            </a:endParaRPr>
          </a:p>
        </p:txBody>
      </p:sp>
      <p:sp>
        <p:nvSpPr>
          <p:cNvPr id="160771"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2"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dirty="0" smtClean="0"/>
              <a:t>Note:  this is in the broad context;  WV law defines actual sexual abuse as some form of physical sexual contact.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794"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FF7522CB-949D-44C9-806C-D96B21163E4B}" type="slidenum">
              <a:rPr lang="en-US" sz="1200">
                <a:solidFill>
                  <a:srgbClr val="000000"/>
                </a:solidFill>
                <a:latin typeface="Times New Roman" pitchFamily="18" charset="0"/>
                <a:ea typeface="SimSun" pitchFamily="2" charset="-122"/>
              </a:rPr>
              <a:pPr eaLnBrk="1" hangingPunct="1"/>
              <a:t>18</a:t>
            </a:fld>
            <a:endParaRPr lang="en-US" sz="1200">
              <a:solidFill>
                <a:srgbClr val="000000"/>
              </a:solidFill>
              <a:latin typeface="Times New Roman" pitchFamily="18" charset="0"/>
              <a:ea typeface="SimSun" pitchFamily="2" charset="-122"/>
            </a:endParaRPr>
          </a:p>
        </p:txBody>
      </p:sp>
      <p:sp>
        <p:nvSpPr>
          <p:cNvPr id="161795"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6"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2818"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E6C8FFF2-BDB9-4506-8719-6E5A821F52A4}" type="slidenum">
              <a:rPr lang="en-US" sz="1200">
                <a:solidFill>
                  <a:srgbClr val="000000"/>
                </a:solidFill>
                <a:latin typeface="Times New Roman" pitchFamily="18" charset="0"/>
                <a:ea typeface="SimSun" pitchFamily="2" charset="-122"/>
              </a:rPr>
              <a:pPr eaLnBrk="1" hangingPunct="1"/>
              <a:t>19</a:t>
            </a:fld>
            <a:endParaRPr lang="en-US" sz="1200">
              <a:solidFill>
                <a:srgbClr val="000000"/>
              </a:solidFill>
              <a:latin typeface="Times New Roman" pitchFamily="18" charset="0"/>
              <a:ea typeface="SimSun" pitchFamily="2" charset="-122"/>
            </a:endParaRPr>
          </a:p>
        </p:txBody>
      </p:sp>
      <p:sp>
        <p:nvSpPr>
          <p:cNvPr id="162819"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20"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smtClean="0"/>
              <a:t>Someone who is not in an abusive relationship often finds it difficult to understand why victims stay.  Many factors contribute to why victims stay, including:</a:t>
            </a:r>
          </a:p>
          <a:p>
            <a:r>
              <a:rPr lang="en-US" smtClean="0"/>
              <a:t>-low self esteem (possibly with the abuser saying that she can’t survive without him)</a:t>
            </a:r>
          </a:p>
          <a:p>
            <a:r>
              <a:rPr lang="en-US" smtClean="0"/>
              <a:t>-current/immediate inability to financially be independent</a:t>
            </a:r>
          </a:p>
          <a:p>
            <a:r>
              <a:rPr lang="en-US" smtClean="0"/>
              <a:t>-hope that the relationship will change</a:t>
            </a:r>
          </a:p>
          <a:p>
            <a:r>
              <a:rPr lang="en-US" smtClean="0"/>
              <a:t>-fear of losing custody of the children</a:t>
            </a:r>
          </a:p>
          <a:p>
            <a:r>
              <a:rPr lang="en-US" smtClean="0"/>
              <a:t>-losing the home/leaving pets</a:t>
            </a:r>
          </a:p>
          <a:p>
            <a:r>
              <a:rPr lang="en-US" smtClean="0"/>
              <a:t>-fear of retaliation</a:t>
            </a:r>
          </a:p>
          <a:p>
            <a:r>
              <a:rPr lang="en-US" smtClean="0"/>
              <a:t>-threats or coercive behaviors</a:t>
            </a:r>
          </a:p>
          <a:p>
            <a:r>
              <a:rPr lang="en-US" smtClean="0"/>
              <a:t>-fear that if he is willing to physically hit her, he will kill her if she leaves</a:t>
            </a:r>
          </a:p>
          <a:p>
            <a:r>
              <a:rPr lang="en-US" smtClean="0"/>
              <a:t>-not wanting to make the children leave their friends/school</a:t>
            </a:r>
          </a:p>
          <a:p>
            <a:endParaRPr lang="en-US" smtClean="0"/>
          </a:p>
          <a:p>
            <a:r>
              <a:rPr lang="en-US" smtClean="0"/>
              <a:t>Some or all of the above factors combined can seem insurmountable for someone who is traumatized by abuse.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42"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90D325BE-3B6B-4E44-B5A8-177C8DFEBD88}" type="slidenum">
              <a:rPr lang="en-US" sz="1200">
                <a:solidFill>
                  <a:srgbClr val="000000"/>
                </a:solidFill>
                <a:latin typeface="Times New Roman" pitchFamily="18" charset="0"/>
                <a:ea typeface="SimSun" pitchFamily="2" charset="-122"/>
              </a:rPr>
              <a:pPr eaLnBrk="1" hangingPunct="1"/>
              <a:t>20</a:t>
            </a:fld>
            <a:endParaRPr lang="en-US" sz="1200">
              <a:solidFill>
                <a:srgbClr val="000000"/>
              </a:solidFill>
              <a:latin typeface="Times New Roman" pitchFamily="18" charset="0"/>
              <a:ea typeface="SimSun" pitchFamily="2" charset="-122"/>
            </a:endParaRPr>
          </a:p>
        </p:txBody>
      </p:sp>
      <p:sp>
        <p:nvSpPr>
          <p:cNvPr id="163843"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4"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dirty="0" smtClean="0"/>
              <a:t>Often</a:t>
            </a:r>
            <a:r>
              <a:rPr lang="en-US" baseline="0" dirty="0" smtClean="0"/>
              <a:t> times abusers may cause injury in areas that will not show marks or can be easily covered by clothing.</a:t>
            </a: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4866"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FD256EC9-F857-4E8C-B704-058275A64683}" type="slidenum">
              <a:rPr lang="en-US" sz="1200">
                <a:solidFill>
                  <a:srgbClr val="000000"/>
                </a:solidFill>
                <a:latin typeface="Times New Roman" pitchFamily="18" charset="0"/>
                <a:ea typeface="SimSun" pitchFamily="2" charset="-122"/>
              </a:rPr>
              <a:pPr eaLnBrk="1" hangingPunct="1"/>
              <a:t>21</a:t>
            </a:fld>
            <a:endParaRPr lang="en-US" sz="1200">
              <a:solidFill>
                <a:srgbClr val="000000"/>
              </a:solidFill>
              <a:latin typeface="Times New Roman" pitchFamily="18" charset="0"/>
              <a:ea typeface="SimSun" pitchFamily="2" charset="-122"/>
            </a:endParaRPr>
          </a:p>
        </p:txBody>
      </p:sp>
      <p:sp>
        <p:nvSpPr>
          <p:cNvPr id="164867"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8"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dirty="0" smtClean="0"/>
              <a:t>Victims of domestic violence most</a:t>
            </a:r>
            <a:r>
              <a:rPr lang="en-US" baseline="0" dirty="0" smtClean="0"/>
              <a:t> likely will display some time of behavioral signs/symptoms.  Family members and co-workers will likely begin to see these changes over time.  </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9C2AFF7B-C9D5-43BD-9EAD-F6D322D3B4E5}" type="slidenum">
              <a:rPr lang="en-US" sz="1200">
                <a:solidFill>
                  <a:srgbClr val="000000"/>
                </a:solidFill>
                <a:latin typeface="Times New Roman" pitchFamily="18" charset="0"/>
                <a:ea typeface="SimSun" pitchFamily="2" charset="-122"/>
              </a:rPr>
              <a:pPr eaLnBrk="1" hangingPunct="1"/>
              <a:t>3</a:t>
            </a:fld>
            <a:endParaRPr lang="en-US" sz="1200">
              <a:solidFill>
                <a:srgbClr val="000000"/>
              </a:solidFill>
              <a:latin typeface="Times New Roman" pitchFamily="18" charset="0"/>
              <a:ea typeface="SimSun" pitchFamily="2" charset="-122"/>
            </a:endParaRPr>
          </a:p>
        </p:txBody>
      </p:sp>
      <p:sp>
        <p:nvSpPr>
          <p:cNvPr id="147459"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60"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5890"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3635F698-B4C5-41C8-9D69-E06287889989}" type="slidenum">
              <a:rPr lang="en-US" sz="1200">
                <a:solidFill>
                  <a:srgbClr val="000000"/>
                </a:solidFill>
                <a:latin typeface="Times New Roman" pitchFamily="18" charset="0"/>
                <a:ea typeface="SimSun" pitchFamily="2" charset="-122"/>
              </a:rPr>
              <a:pPr eaLnBrk="1" hangingPunct="1"/>
              <a:t>22</a:t>
            </a:fld>
            <a:endParaRPr lang="en-US" sz="1200">
              <a:solidFill>
                <a:srgbClr val="000000"/>
              </a:solidFill>
              <a:latin typeface="Times New Roman" pitchFamily="18" charset="0"/>
              <a:ea typeface="SimSun" pitchFamily="2" charset="-122"/>
            </a:endParaRPr>
          </a:p>
        </p:txBody>
      </p:sp>
      <p:sp>
        <p:nvSpPr>
          <p:cNvPr id="165891" name="Rectangle 1"/>
          <p:cNvSpPr>
            <a:spLocks noGrp="1" noRot="1" noChangeAspect="1" noChangeArrowheads="1" noTextEdit="1"/>
          </p:cNvSpPr>
          <p:nvPr>
            <p:ph type="sldImg"/>
          </p:nvPr>
        </p:nvSpPr>
        <p:spPr bwMode="auto">
          <a:xfrm>
            <a:off x="1178719" y="686405"/>
            <a:ext cx="4497586" cy="3425976"/>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2" name="Rectangle 2"/>
          <p:cNvSpPr>
            <a:spLocks noGrp="1" noChangeArrowheads="1"/>
          </p:cNvSpPr>
          <p:nvPr>
            <p:ph type="body" idx="1"/>
          </p:nvPr>
        </p:nvSpPr>
        <p:spPr bwMode="auto">
          <a:xfrm>
            <a:off x="686098" y="4343703"/>
            <a:ext cx="5482828" cy="40201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dirty="0" smtClean="0"/>
              <a:t>Domestic violence can significantly</a:t>
            </a:r>
            <a:r>
              <a:rPr lang="en-US" baseline="0" dirty="0" smtClean="0"/>
              <a:t> affect an individual’s mental health.  </a:t>
            </a: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Protective orders include, but are not limited to, Emergency Protective Orders, Temporary Emergency Protective Orders, Domestic Violence Protective Orders, Temporary or Final Protective Orders issued as a part of Temporary or Final Divorce Orders, Personal Safety Orders (in non-domestic situations) - or any other terms or orders that have a similar purpose. </a:t>
            </a:r>
          </a:p>
          <a:p>
            <a:endParaRPr lang="en-US" smtClean="0"/>
          </a:p>
          <a:p>
            <a:r>
              <a:rPr lang="en-US" smtClean="0"/>
              <a:t>A protective order remains in effect for the period of time stated in the order unless the protective order is dismissed </a:t>
            </a:r>
          </a:p>
          <a:p>
            <a:r>
              <a:rPr lang="en-US" smtClean="0"/>
              <a:t>or extended by the court.</a:t>
            </a:r>
          </a:p>
        </p:txBody>
      </p:sp>
      <p:sp>
        <p:nvSpPr>
          <p:cNvPr id="4" name="Slide Number Placeholder 3"/>
          <p:cNvSpPr>
            <a:spLocks noGrp="1"/>
          </p:cNvSpPr>
          <p:nvPr>
            <p:ph type="sldNum" sz="quarter" idx="5"/>
          </p:nvPr>
        </p:nvSpPr>
        <p:spPr/>
        <p:txBody>
          <a:bodyPr/>
          <a:lstStyle/>
          <a:p>
            <a:pPr>
              <a:defRPr/>
            </a:pPr>
            <a:fld id="{1A968F9C-A1C8-4305-9F8B-FD2FFC2BDC5E}" type="slidenum">
              <a:rPr lang="en-US">
                <a:solidFill>
                  <a:prstClr val="black"/>
                </a:solidFill>
              </a:rPr>
              <a:pPr>
                <a:defRPr/>
              </a:pPr>
              <a:t>23</a:t>
            </a:fld>
            <a:endParaRPr 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Always refer victims to the local domestic violence program.</a:t>
            </a:r>
            <a:r>
              <a:rPr lang="en-US" baseline="0" dirty="0" smtClean="0"/>
              <a:t> Domestic violence a</a:t>
            </a:r>
            <a:r>
              <a:rPr lang="en-US" dirty="0" smtClean="0"/>
              <a:t>dvocates can work with victims to safety plan, based on the victim’s unique circumstances and needs. They can provide services throughout the life of the case, helping</a:t>
            </a:r>
            <a:r>
              <a:rPr lang="en-US" baseline="0" dirty="0" smtClean="0"/>
              <a:t> victims maintain and improve safety (for themselves, children and pets), and work with victims after a criminal case is closed. It’s important to continue to work with advocates (if the victim chooses services and signs a release) and keep victims/advocates up to date with the progress of </a:t>
            </a:r>
            <a:r>
              <a:rPr lang="en-US" baseline="0" smtClean="0"/>
              <a:t>any case.</a:t>
            </a:r>
            <a:endParaRPr lang="en-US" dirty="0" smtClean="0"/>
          </a:p>
        </p:txBody>
      </p:sp>
      <p:sp>
        <p:nvSpPr>
          <p:cNvPr id="4" name="Slide Number Placeholder 3"/>
          <p:cNvSpPr>
            <a:spLocks noGrp="1"/>
          </p:cNvSpPr>
          <p:nvPr>
            <p:ph type="sldNum" sz="quarter" idx="10"/>
          </p:nvPr>
        </p:nvSpPr>
        <p:spPr/>
        <p:txBody>
          <a:bodyPr/>
          <a:lstStyle/>
          <a:p>
            <a:fld id="{4CFF3BC9-BE6D-4B4C-8DCD-11BFD7096FB3}" type="slidenum">
              <a:rPr lang="en-US" smtClean="0"/>
              <a:pPr/>
              <a:t>24</a:t>
            </a:fld>
            <a:endParaRPr lang="en-US"/>
          </a:p>
        </p:txBody>
      </p:sp>
    </p:spTree>
    <p:extLst>
      <p:ext uri="{BB962C8B-B14F-4D97-AF65-F5344CB8AC3E}">
        <p14:creationId xmlns:p14="http://schemas.microsoft.com/office/powerpoint/2010/main" val="19679248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The law enforcement response section of this training is taken from the WV Domestic Violence Response Guide for Law Enforcement Officers, 2011 </a:t>
            </a:r>
            <a:r>
              <a:rPr lang="en-US" smtClean="0">
                <a:hlinkClick r:id="rId3"/>
              </a:rPr>
              <a:t>http://www.djcs.wv.gov/Specialized%20Programs/gtea/Documents/Domestic%20Violence%20Response%20Guide%202.pdf</a:t>
            </a:r>
            <a:r>
              <a:rPr lang="en-US" smtClean="0"/>
              <a:t>     </a:t>
            </a:r>
          </a:p>
          <a:p>
            <a:endParaRPr lang="en-US" smtClean="0"/>
          </a:p>
          <a:p>
            <a:endParaRPr lang="en-US" smtClean="0"/>
          </a:p>
          <a:p>
            <a:r>
              <a:rPr lang="en-US" smtClean="0"/>
              <a:t>The law enforcement response to physical abuse in dating situations can be similar to that in domestic violence situations.                                                                          </a:t>
            </a:r>
          </a:p>
          <a:p>
            <a:endParaRPr lang="en-US" smtClean="0"/>
          </a:p>
        </p:txBody>
      </p:sp>
      <p:sp>
        <p:nvSpPr>
          <p:cNvPr id="4" name="Slide Number Placeholder 3"/>
          <p:cNvSpPr>
            <a:spLocks noGrp="1"/>
          </p:cNvSpPr>
          <p:nvPr>
            <p:ph type="sldNum" sz="quarter" idx="5"/>
          </p:nvPr>
        </p:nvSpPr>
        <p:spPr/>
        <p:txBody>
          <a:bodyPr/>
          <a:lstStyle/>
          <a:p>
            <a:pPr>
              <a:defRPr/>
            </a:pPr>
            <a:fld id="{11219E40-9651-4652-AC34-80EDE8679E7A}" type="slidenum">
              <a:rPr lang="en-US">
                <a:solidFill>
                  <a:prstClr val="black"/>
                </a:solidFill>
              </a:rPr>
              <a:pPr>
                <a:defRPr/>
              </a:pPr>
              <a:t>25</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a) Identify and secure potential </a:t>
            </a:r>
            <a:r>
              <a:rPr lang="en-US" b="1" smtClean="0"/>
              <a:t>weapons in the surroundings.</a:t>
            </a:r>
          </a:p>
          <a:p>
            <a:r>
              <a:rPr lang="en-US" smtClean="0"/>
              <a:t>b) </a:t>
            </a:r>
            <a:r>
              <a:rPr lang="en-US" b="1" smtClean="0"/>
              <a:t>Separate the victim and the accused when circumstances are appropriate.</a:t>
            </a:r>
          </a:p>
          <a:p>
            <a:r>
              <a:rPr lang="en-US" smtClean="0"/>
              <a:t>c) </a:t>
            </a:r>
            <a:r>
              <a:rPr lang="en-US" b="1" smtClean="0"/>
              <a:t>Assess injuries (including inquiry about possible internal injuries), administer </a:t>
            </a:r>
          </a:p>
          <a:p>
            <a:r>
              <a:rPr lang="en-US" smtClean="0"/>
              <a:t>first aid, and notify emergency medical services as necessary.</a:t>
            </a:r>
          </a:p>
          <a:p>
            <a:r>
              <a:rPr lang="en-US" smtClean="0"/>
              <a:t>d) </a:t>
            </a:r>
            <a:r>
              <a:rPr lang="en-US" b="1" smtClean="0"/>
              <a:t>Identify all occupants and witnesses on the premises.</a:t>
            </a:r>
          </a:p>
          <a:p>
            <a:r>
              <a:rPr lang="en-US" smtClean="0"/>
              <a:t>e) </a:t>
            </a:r>
            <a:r>
              <a:rPr lang="en-US" b="1" smtClean="0"/>
              <a:t>Separate occupants and witnesses from the victim and accused and keep them out of hearing range (to avoid compromising their witness status).</a:t>
            </a:r>
          </a:p>
          <a:p>
            <a:r>
              <a:rPr lang="en-US" smtClean="0"/>
              <a:t>f) </a:t>
            </a:r>
            <a:r>
              <a:rPr lang="en-US" b="1" smtClean="0"/>
              <a:t>Maintain visibility and restrict mobility of all persons present at the scene.</a:t>
            </a: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947F522B-44E8-488F-BD05-EFB8C80CF1B6}" type="slidenum">
              <a:rPr lang="en-US">
                <a:solidFill>
                  <a:prstClr val="black"/>
                </a:solidFill>
              </a:rPr>
              <a:pPr>
                <a:defRPr/>
              </a:pPr>
              <a:t>27</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[See page 18 and 19 for a checklist from the </a:t>
            </a:r>
            <a:r>
              <a:rPr lang="en-US" i="1" smtClean="0"/>
              <a:t>West Virginia Domestic Violence Response Guide for Law Enforcement Officers – </a:t>
            </a:r>
            <a:r>
              <a:rPr lang="en-US" smtClean="0"/>
              <a:t>link below</a:t>
            </a:r>
            <a:r>
              <a:rPr lang="en-US" i="1" smtClean="0"/>
              <a:t>. </a:t>
            </a:r>
            <a:r>
              <a:rPr lang="en-US" smtClean="0"/>
              <a:t>You can use it as a handout.]</a:t>
            </a:r>
          </a:p>
          <a:p>
            <a:endParaRPr lang="en-US" smtClean="0"/>
          </a:p>
          <a:p>
            <a:r>
              <a:rPr lang="en-US" smtClean="0"/>
              <a:t>http://www.djcs.wv.gov/Specialized%20Programs/gtea/Documents/Domestic%20Violence%20Response%20Guide%202.pdf </a:t>
            </a:r>
          </a:p>
        </p:txBody>
      </p:sp>
      <p:sp>
        <p:nvSpPr>
          <p:cNvPr id="4" name="Slide Number Placeholder 3"/>
          <p:cNvSpPr>
            <a:spLocks noGrp="1"/>
          </p:cNvSpPr>
          <p:nvPr>
            <p:ph type="sldNum" sz="quarter" idx="5"/>
          </p:nvPr>
        </p:nvSpPr>
        <p:spPr/>
        <p:txBody>
          <a:bodyPr/>
          <a:lstStyle/>
          <a:p>
            <a:pPr>
              <a:defRPr/>
            </a:pPr>
            <a:fld id="{70306067-899E-4F95-B6CA-AAC3B0D2497D}" type="slidenum">
              <a:rPr lang="en-US">
                <a:solidFill>
                  <a:prstClr val="black"/>
                </a:solidFill>
              </a:rPr>
              <a:pPr>
                <a:defRPr/>
              </a:pPr>
              <a:t>28</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Use supportive interview techniques in questioning the victim. </a:t>
            </a:r>
          </a:p>
          <a:p>
            <a:r>
              <a:rPr lang="en-US" smtClean="0"/>
              <a:t> </a:t>
            </a:r>
            <a:r>
              <a:rPr lang="en-US" b="1" smtClean="0"/>
              <a:t>In a soft, calm voice, tell the victim, “Your safety is my first priority.” Even if the victim is drunk or belligerent, officers report that repeating this phrase often calms the victim and children present. </a:t>
            </a:r>
          </a:p>
          <a:p>
            <a:r>
              <a:rPr lang="en-US" smtClean="0"/>
              <a:t> If the victim is hysterical, </a:t>
            </a:r>
            <a:r>
              <a:rPr lang="en-US" b="1" smtClean="0"/>
              <a:t>use calm, directive statements and distraction </a:t>
            </a:r>
            <a:r>
              <a:rPr lang="en-US" smtClean="0"/>
              <a:t>techniques. Ask the victim, “How can I help?” </a:t>
            </a:r>
          </a:p>
          <a:p>
            <a:r>
              <a:rPr lang="en-US" smtClean="0"/>
              <a:t> Try to </a:t>
            </a:r>
            <a:r>
              <a:rPr lang="en-US" b="1" smtClean="0"/>
              <a:t>lean toward the victim in a non-threatening way while interviewing, to communicate interest. Ask for details </a:t>
            </a:r>
            <a:r>
              <a:rPr lang="en-US" smtClean="0"/>
              <a:t>using open-ended questions. </a:t>
            </a:r>
          </a:p>
          <a:p>
            <a:r>
              <a:rPr lang="en-US" smtClean="0"/>
              <a:t> Advise the victim of the </a:t>
            </a:r>
            <a:r>
              <a:rPr lang="en-US" b="1" smtClean="0"/>
              <a:t>local domestic violence program and services available.</a:t>
            </a: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28EF9D8B-12F0-4D6B-A84F-1827C51DAC0E}" type="slidenum">
              <a:rPr lang="en-US">
                <a:solidFill>
                  <a:prstClr val="black"/>
                </a:solidFill>
              </a:rPr>
              <a:pPr>
                <a:defRPr/>
              </a:pPr>
              <a:t>29</a:t>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6233" indent="-216233">
              <a:buFontTx/>
              <a:buAutoNum type="alphaLcParenR"/>
              <a:defRPr/>
            </a:pPr>
            <a:r>
              <a:rPr lang="en-US" b="1" dirty="0" smtClean="0"/>
              <a:t>Take photographs of injuries approximately two days after the incident to exhibit changes in injury as well as the long-term effects of abuse. </a:t>
            </a:r>
            <a:r>
              <a:rPr lang="en-US" dirty="0" smtClean="0"/>
              <a:t>Deep bruises often do not show up on the body for several days. </a:t>
            </a:r>
            <a:r>
              <a:rPr lang="en-US" b="1" dirty="0" smtClean="0"/>
              <a:t>Contact or meet the victim at a safe location if </a:t>
            </a:r>
            <a:r>
              <a:rPr lang="en-US" dirty="0" smtClean="0"/>
              <a:t>necessary, such as his or her work place. </a:t>
            </a:r>
          </a:p>
          <a:p>
            <a:pPr marL="216233" indent="-216233">
              <a:buFontTx/>
              <a:buAutoNum type="alphaLcParenR"/>
              <a:defRPr/>
            </a:pPr>
            <a:r>
              <a:rPr lang="en-US" b="1" dirty="0" smtClean="0"/>
              <a:t>b) Obtain all available medical reports after receipt of medical release from the victim.</a:t>
            </a:r>
          </a:p>
          <a:p>
            <a:pPr>
              <a:defRPr/>
            </a:pPr>
            <a:r>
              <a:rPr lang="en-US" b="1" dirty="0" smtClean="0"/>
              <a:t>c) Obtain a copy of 911 recordings or other communications with police or emergency personnel.</a:t>
            </a:r>
          </a:p>
          <a:p>
            <a:pPr>
              <a:defRPr/>
            </a:pPr>
            <a:r>
              <a:rPr lang="en-US" b="1" dirty="0" smtClean="0"/>
              <a:t>d) Interview victims and witnesses who were physically or emotionally unable to </a:t>
            </a:r>
            <a:r>
              <a:rPr lang="en-US" dirty="0" smtClean="0"/>
              <a:t>be properly interviewed or to provide a statement at the time of the incident. Include the victim’s family members, previous intimate partners of the accused, and as necessary interview the family of the accused.</a:t>
            </a:r>
          </a:p>
          <a:p>
            <a:pPr>
              <a:defRPr/>
            </a:pPr>
            <a:endParaRPr lang="en-US" dirty="0" smtClean="0"/>
          </a:p>
        </p:txBody>
      </p:sp>
      <p:sp>
        <p:nvSpPr>
          <p:cNvPr id="4" name="Slide Number Placeholder 3"/>
          <p:cNvSpPr>
            <a:spLocks noGrp="1"/>
          </p:cNvSpPr>
          <p:nvPr>
            <p:ph type="sldNum" sz="quarter" idx="5"/>
          </p:nvPr>
        </p:nvSpPr>
        <p:spPr/>
        <p:txBody>
          <a:bodyPr/>
          <a:lstStyle/>
          <a:p>
            <a:pPr>
              <a:defRPr/>
            </a:pPr>
            <a:fld id="{3294CF67-398D-47A2-9D50-5EAD317229EA}" type="slidenum">
              <a:rPr lang="en-US">
                <a:solidFill>
                  <a:prstClr val="black"/>
                </a:solidFill>
              </a:rPr>
              <a:pPr>
                <a:defRPr/>
              </a:pPr>
              <a:t>30</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e) Interview potential witnesses (neighbors, co-workers, friends, etc.).</a:t>
            </a:r>
          </a:p>
          <a:p>
            <a:r>
              <a:rPr lang="en-US" smtClean="0"/>
              <a:t>f) Ascertain if the accused is on </a:t>
            </a:r>
            <a:r>
              <a:rPr lang="en-US" b="1" smtClean="0"/>
              <a:t>parole or probation and obtain the name and </a:t>
            </a:r>
            <a:r>
              <a:rPr lang="en-US" smtClean="0"/>
              <a:t>contact the parole or probation officer.</a:t>
            </a:r>
          </a:p>
          <a:p>
            <a:r>
              <a:rPr lang="en-US" b="1" smtClean="0"/>
              <a:t>• Provide for the safety of the parties and remain at the location when you are ordered to accompany one or both of </a:t>
            </a:r>
          </a:p>
          <a:p>
            <a:r>
              <a:rPr lang="en-US" smtClean="0"/>
              <a:t>the parties to obtain personal property or other items from a location, including temporary possession of motor vehicles owned by either or both of the parties.</a:t>
            </a:r>
            <a:r>
              <a:rPr lang="en-US" b="1" smtClean="0"/>
              <a:t>27 </a:t>
            </a:r>
          </a:p>
          <a:p>
            <a:r>
              <a:rPr lang="en-US" smtClean="0"/>
              <a:t>g) Obtain all </a:t>
            </a:r>
            <a:r>
              <a:rPr lang="en-US" b="1" smtClean="0"/>
              <a:t>jail telephone and communication logs at the time of the incident.</a:t>
            </a:r>
          </a:p>
          <a:p>
            <a:r>
              <a:rPr lang="en-US" smtClean="0"/>
              <a:t>h) Conduct a complete NCIC check, and, if possible, a criminal history check of the suspect.</a:t>
            </a:r>
          </a:p>
          <a:p>
            <a:r>
              <a:rPr lang="en-US" smtClean="0"/>
              <a:t>i)  Collect all types of </a:t>
            </a:r>
            <a:r>
              <a:rPr lang="en-US" b="1" smtClean="0"/>
              <a:t>threatening communication (sent by the perpetrator to the victim, family members and friends) to include: letters, cards, emails, text </a:t>
            </a:r>
          </a:p>
          <a:p>
            <a:r>
              <a:rPr lang="en-US" smtClean="0"/>
              <a:t>messages, and notes.</a:t>
            </a:r>
          </a:p>
          <a:p>
            <a:endParaRPr lang="en-US" smtClean="0"/>
          </a:p>
        </p:txBody>
      </p:sp>
      <p:sp>
        <p:nvSpPr>
          <p:cNvPr id="4" name="Slide Number Placeholder 3"/>
          <p:cNvSpPr>
            <a:spLocks noGrp="1"/>
          </p:cNvSpPr>
          <p:nvPr>
            <p:ph type="sldNum" sz="quarter" idx="5"/>
          </p:nvPr>
        </p:nvSpPr>
        <p:spPr/>
        <p:txBody>
          <a:bodyPr/>
          <a:lstStyle/>
          <a:p>
            <a:pPr>
              <a:defRPr/>
            </a:pPr>
            <a:fld id="{2C1B2A6A-AF3C-492A-99D5-96B0FE21B0E4}" type="slidenum">
              <a:rPr lang="en-US">
                <a:solidFill>
                  <a:prstClr val="black"/>
                </a:solidFill>
              </a:rPr>
              <a:pPr>
                <a:defRPr/>
              </a:pPr>
              <a:t>31</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You should not consider the victim’s opposition to arrest and should emphasize to the victim, and to the accused as well, that the criminal action thus initiated is the state’s action, not the victim’s action.</a:t>
            </a:r>
          </a:p>
        </p:txBody>
      </p:sp>
      <p:sp>
        <p:nvSpPr>
          <p:cNvPr id="4" name="Slide Number Placeholder 3"/>
          <p:cNvSpPr>
            <a:spLocks noGrp="1"/>
          </p:cNvSpPr>
          <p:nvPr>
            <p:ph type="sldNum" sz="quarter" idx="5"/>
          </p:nvPr>
        </p:nvSpPr>
        <p:spPr/>
        <p:txBody>
          <a:bodyPr/>
          <a:lstStyle/>
          <a:p>
            <a:pPr>
              <a:defRPr/>
            </a:pPr>
            <a:fld id="{6242E6F4-D763-480C-8DC0-BDE96BFD4775}" type="slidenum">
              <a:rPr lang="en-US">
                <a:solidFill>
                  <a:prstClr val="black"/>
                </a:solidFill>
              </a:rPr>
              <a:pPr>
                <a:defRPr/>
              </a:pPr>
              <a:t>32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8482"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37331BB3-7C76-44CF-A815-A66DC3E25E0D}" type="slidenum">
              <a:rPr lang="en-US" sz="1200">
                <a:solidFill>
                  <a:srgbClr val="000000"/>
                </a:solidFill>
                <a:latin typeface="Times New Roman" pitchFamily="18" charset="0"/>
                <a:ea typeface="SimSun" pitchFamily="2" charset="-122"/>
              </a:rPr>
              <a:pPr eaLnBrk="1" hangingPunct="1"/>
              <a:t>4</a:t>
            </a:fld>
            <a:endParaRPr lang="en-US" sz="1200">
              <a:solidFill>
                <a:srgbClr val="000000"/>
              </a:solidFill>
              <a:latin typeface="Times New Roman" pitchFamily="18" charset="0"/>
              <a:ea typeface="SimSun" pitchFamily="2" charset="-122"/>
            </a:endParaRPr>
          </a:p>
        </p:txBody>
      </p:sp>
      <p:sp>
        <p:nvSpPr>
          <p:cNvPr id="148483"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4"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If you receive complaints of domestic or family violence from two or more opposing persons, evaluate each complaint to determine who was the predominate aggressor. If you determine that one person was the predominate aggressor, </a:t>
            </a:r>
            <a:r>
              <a:rPr lang="en-US" b="1" smtClean="0"/>
              <a:t>arrest only the predominate aggressor.</a:t>
            </a:r>
            <a:endParaRPr lang="en-US" smtClean="0"/>
          </a:p>
        </p:txBody>
      </p:sp>
      <p:sp>
        <p:nvSpPr>
          <p:cNvPr id="4" name="Slide Number Placeholder 3"/>
          <p:cNvSpPr>
            <a:spLocks noGrp="1"/>
          </p:cNvSpPr>
          <p:nvPr>
            <p:ph type="sldNum" sz="quarter" idx="5"/>
          </p:nvPr>
        </p:nvSpPr>
        <p:spPr/>
        <p:txBody>
          <a:bodyPr/>
          <a:lstStyle/>
          <a:p>
            <a:pPr>
              <a:defRPr/>
            </a:pPr>
            <a:fld id="{BA5BCCC3-7E36-45D9-B570-8C04AA077EF6}" type="slidenum">
              <a:rPr lang="en-US">
                <a:solidFill>
                  <a:prstClr val="black"/>
                </a:solidFill>
              </a:rPr>
              <a:pPr>
                <a:defRPr/>
              </a:pPr>
              <a:t>33</a:t>
            </a:fld>
            <a:endParaRPr 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1. </a:t>
            </a:r>
            <a:r>
              <a:rPr lang="en-US" b="1" smtClean="0"/>
              <a:t>Explain to the victim the reasons that an arrest is not being made. </a:t>
            </a:r>
          </a:p>
          <a:p>
            <a:r>
              <a:rPr lang="en-US" smtClean="0"/>
              <a:t>2. </a:t>
            </a:r>
            <a:r>
              <a:rPr lang="en-US" b="1" smtClean="0"/>
              <a:t>Advise the victim of the applicability of criminal laws, procedures for filing a criminal complaint, the availability of a petition for a protective order, the procedures for filing a petition, and the remedies an order may contain. </a:t>
            </a:r>
          </a:p>
          <a:p>
            <a:r>
              <a:rPr lang="en-US" smtClean="0"/>
              <a:t>3. </a:t>
            </a:r>
            <a:r>
              <a:rPr lang="en-US" b="1" smtClean="0"/>
              <a:t>Encourage the victim to contact the nearest available domestic violence program for information regarding services available to victims of domestic violence. </a:t>
            </a:r>
          </a:p>
          <a:p>
            <a:r>
              <a:rPr lang="en-US" smtClean="0"/>
              <a:t>4. Inform the victim that you will </a:t>
            </a:r>
            <a:r>
              <a:rPr lang="en-US" b="1" smtClean="0"/>
              <a:t>provide transportation for or </a:t>
            </a:r>
            <a:r>
              <a:rPr lang="en-US" smtClean="0"/>
              <a:t>facilitate transportation of the victim to a shelter or the appropriate court when reasonable cause exists to believe that the victim suffered or is likely to suffer physical injury.  Always call the shelter first.  They may not have immediate accommodations and may need to make alternative arrangements.</a:t>
            </a:r>
          </a:p>
          <a:p>
            <a:r>
              <a:rPr lang="en-US" smtClean="0"/>
              <a:t>5. In the absence of an arrest, you should remain neutral and be concerned primarily with maintaining the </a:t>
            </a:r>
            <a:r>
              <a:rPr lang="en-US" b="1" smtClean="0"/>
              <a:t>peace and safety of those persons present. </a:t>
            </a: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751F71EB-A80F-4FD2-BB35-AAB8CED9E43D}" type="slidenum">
              <a:rPr lang="en-US">
                <a:solidFill>
                  <a:prstClr val="black"/>
                </a:solidFill>
              </a:rPr>
              <a:pPr>
                <a:defRPr/>
              </a:pPr>
              <a:t>34</a:t>
            </a:fld>
            <a:endParaRPr 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Do not leave the scene of the incident until the situation is under control and the likelihood of immediate violence has been eliminated. </a:t>
            </a:r>
          </a:p>
          <a:p>
            <a:r>
              <a:rPr lang="en-US" smtClean="0"/>
              <a:t>Stand by for a reasonable period of time while victims or other persons desiring to leave gather necessities for short-term absences from residence, such as clothing, medication, and necessary documents. </a:t>
            </a:r>
          </a:p>
          <a:p>
            <a:r>
              <a:rPr lang="en-US" smtClean="0"/>
              <a:t>Notify the victim verbally or in writing of the availability of a local domestic violence program, crime victim compensation fund, and other services in the community, and civil and criminal remedies such as: the right to file for a protective order and the right to file a criminal complaint if there is a violation of an existing protective order. </a:t>
            </a:r>
          </a:p>
        </p:txBody>
      </p:sp>
      <p:sp>
        <p:nvSpPr>
          <p:cNvPr id="4" name="Slide Number Placeholder 3"/>
          <p:cNvSpPr>
            <a:spLocks noGrp="1"/>
          </p:cNvSpPr>
          <p:nvPr>
            <p:ph type="sldNum" sz="quarter" idx="5"/>
          </p:nvPr>
        </p:nvSpPr>
        <p:spPr/>
        <p:txBody>
          <a:bodyPr/>
          <a:lstStyle/>
          <a:p>
            <a:pPr>
              <a:defRPr/>
            </a:pPr>
            <a:fld id="{2870EDC4-CD29-455F-BF7A-B0687E60D108}" type="slidenum">
              <a:rPr lang="en-US">
                <a:solidFill>
                  <a:prstClr val="black"/>
                </a:solidFill>
              </a:rPr>
              <a:pPr>
                <a:defRPr/>
              </a:pPr>
              <a:t>35</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If an arrest is made or an arrest warrant obtained: </a:t>
            </a:r>
          </a:p>
          <a:p>
            <a:r>
              <a:rPr lang="en-US" smtClean="0"/>
              <a:t>   a) Advise the victim of what will happen next, including the probability that the accused will be in custody for only a short period of time. </a:t>
            </a:r>
          </a:p>
          <a:p>
            <a:r>
              <a:rPr lang="en-US" smtClean="0"/>
              <a:t>   b) Obtain from the victim information to be included in the arrest report indicating any special conditions of bail that should be requested at the initial appearance before the magistrate (i.e., places where the accused should be specifically prohibited from appearing).</a:t>
            </a:r>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FB134988-6F09-44BC-9032-435C66DE878A}" type="slidenum">
              <a:rPr lang="en-US">
                <a:solidFill>
                  <a:prstClr val="black"/>
                </a:solidFill>
              </a:rPr>
              <a:pPr>
                <a:defRPr/>
              </a:pPr>
              <a:t>36</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WV Code 62-2-28 </a:t>
            </a:r>
          </a:p>
          <a:p>
            <a:r>
              <a:rPr lang="en-US" smtClean="0"/>
              <a:t>Continued on next page.</a:t>
            </a:r>
          </a:p>
        </p:txBody>
      </p:sp>
      <p:sp>
        <p:nvSpPr>
          <p:cNvPr id="4" name="Slide Number Placeholder 3"/>
          <p:cNvSpPr>
            <a:spLocks noGrp="1"/>
          </p:cNvSpPr>
          <p:nvPr>
            <p:ph type="sldNum" sz="quarter" idx="5"/>
          </p:nvPr>
        </p:nvSpPr>
        <p:spPr/>
        <p:txBody>
          <a:bodyPr/>
          <a:lstStyle/>
          <a:p>
            <a:pPr>
              <a:defRPr/>
            </a:pPr>
            <a:fld id="{3504C1CA-BC00-4833-A6E4-A81C6E8419F0}" type="slidenum">
              <a:rPr lang="en-US">
                <a:solidFill>
                  <a:prstClr val="black"/>
                </a:solidFill>
              </a:rPr>
              <a:pPr>
                <a:defRPr/>
              </a:pPr>
              <a:t>5</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First offense:  misdemeanor charge, with penalty of confinement in a county or regional jail for not more than six months, or fined not more than one hundred dollars, or both.</a:t>
            </a:r>
          </a:p>
          <a:p>
            <a:endParaRPr lang="en-US" smtClean="0"/>
          </a:p>
          <a:p>
            <a:r>
              <a:rPr lang="en-US" smtClean="0"/>
              <a:t>A second violation: confinement in a county or regional jail for not less than thirty days nor more than six months, or fined not more than 500 dollars, or both.</a:t>
            </a:r>
          </a:p>
          <a:p>
            <a:endParaRPr lang="en-US" smtClean="0"/>
          </a:p>
        </p:txBody>
      </p:sp>
      <p:sp>
        <p:nvSpPr>
          <p:cNvPr id="4" name="Slide Number Placeholder 3"/>
          <p:cNvSpPr>
            <a:spLocks noGrp="1"/>
          </p:cNvSpPr>
          <p:nvPr>
            <p:ph type="sldNum" sz="quarter" idx="5"/>
          </p:nvPr>
        </p:nvSpPr>
        <p:spPr/>
        <p:txBody>
          <a:bodyPr/>
          <a:lstStyle/>
          <a:p>
            <a:pPr>
              <a:defRPr/>
            </a:pPr>
            <a:fld id="{6EB45830-AD33-4440-B8D7-F5A0479D4016}" type="slidenum">
              <a:rPr lang="en-US">
                <a:solidFill>
                  <a:prstClr val="black"/>
                </a:solidFill>
              </a:rPr>
              <a:pPr>
                <a:defRPr/>
              </a:pPr>
              <a:t>6</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smtClean="0"/>
              <a:t>1</a:t>
            </a:r>
            <a:r>
              <a:rPr lang="en-US" b="1" baseline="30000" smtClean="0"/>
              <a:t>st</a:t>
            </a:r>
            <a:r>
              <a:rPr lang="en-US" b="1" smtClean="0"/>
              <a:t> violation: </a:t>
            </a:r>
            <a:r>
              <a:rPr lang="en-US" smtClean="0"/>
              <a:t>Misdemeanor charge, with penalty of confinement in a county or regional jail for not more than 12 months, or fined not more than 500 dollars, or both. </a:t>
            </a:r>
          </a:p>
          <a:p>
            <a:endParaRPr lang="en-US" b="1" smtClean="0"/>
          </a:p>
          <a:p>
            <a:r>
              <a:rPr lang="en-US" b="1" smtClean="0"/>
              <a:t>2</a:t>
            </a:r>
            <a:r>
              <a:rPr lang="en-US" b="1" baseline="30000" smtClean="0"/>
              <a:t>nd</a:t>
            </a:r>
            <a:r>
              <a:rPr lang="en-US" b="1" smtClean="0"/>
              <a:t> violation</a:t>
            </a:r>
            <a:r>
              <a:rPr lang="en-US" smtClean="0"/>
              <a:t>: Confinement in a county or regional jail for not less than 60 days nor more than one year, or fined not more than $1,000 dollars, or both.</a:t>
            </a:r>
          </a:p>
          <a:p>
            <a:endParaRPr lang="en-US" smtClean="0"/>
          </a:p>
          <a:p>
            <a:r>
              <a:rPr lang="en-US" b="1" smtClean="0"/>
              <a:t>3</a:t>
            </a:r>
            <a:r>
              <a:rPr lang="en-US" b="1" baseline="30000" smtClean="0"/>
              <a:t>Rd </a:t>
            </a:r>
            <a:r>
              <a:rPr lang="en-US" b="1" smtClean="0"/>
              <a:t>Violation for Domestic Assault or Battery:  </a:t>
            </a:r>
            <a:r>
              <a:rPr lang="en-US" smtClean="0"/>
              <a:t>A felony charge if</a:t>
            </a:r>
            <a:r>
              <a:rPr lang="en-US" b="1" smtClean="0"/>
              <a:t> </a:t>
            </a:r>
            <a:r>
              <a:rPr lang="en-US" smtClean="0"/>
              <a:t>the offense occurs within 10 years of a prior conviction of any of these offenses. Penalty: confinement in a state correctional facility not less than one nor more than five years or fined not more than $2,500 dollars, or both.</a:t>
            </a:r>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011B2F26-45AF-4B0D-82B3-6FE38A90A6F3}" type="slidenum">
              <a:rPr lang="en-US">
                <a:solidFill>
                  <a:prstClr val="black"/>
                </a:solidFill>
              </a:rPr>
              <a:pPr>
                <a:defRPr/>
              </a:pPr>
              <a:t>7</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The 2010 </a:t>
            </a:r>
            <a:r>
              <a:rPr lang="en-US" i="1" u="sng" smtClean="0">
                <a:hlinkClick r:id="rId3"/>
              </a:rPr>
              <a:t>National Intimate Partner and Sexual Violence Survey</a:t>
            </a:r>
            <a:r>
              <a:rPr lang="en-US" smtClean="0"/>
              <a:t> found that </a:t>
            </a:r>
            <a:r>
              <a:rPr lang="en-US" b="1" smtClean="0"/>
              <a:t>1 in 4 women</a:t>
            </a:r>
            <a:r>
              <a:rPr lang="en-US" smtClean="0"/>
              <a:t> and </a:t>
            </a:r>
            <a:r>
              <a:rPr lang="en-US" b="1" smtClean="0"/>
              <a:t>1 in 7 men</a:t>
            </a:r>
            <a:r>
              <a:rPr lang="en-US" smtClean="0"/>
              <a:t> have been the victim of </a:t>
            </a:r>
            <a:r>
              <a:rPr lang="en-US" b="1" smtClean="0"/>
              <a:t>severe physical violence</a:t>
            </a:r>
            <a:r>
              <a:rPr lang="en-US" smtClean="0"/>
              <a:t> by an intimate partner. This survey also found that many female victims experienced multiple forms of violence (physical and sexual violence and stalking) while male victims most often experienced physical violence. Another study found that </a:t>
            </a:r>
            <a:r>
              <a:rPr lang="en-US" b="1" smtClean="0"/>
              <a:t>sexual assault or forced sex occurs in approximately 40 to 45% of abusive intimate relationships</a:t>
            </a:r>
            <a:r>
              <a:rPr lang="en-US" smtClean="0"/>
              <a:t> (Campbell, 2003). Women </a:t>
            </a:r>
            <a:r>
              <a:rPr lang="en-US" b="1" smtClean="0"/>
              <a:t>ages</a:t>
            </a:r>
            <a:r>
              <a:rPr lang="en-US" smtClean="0"/>
              <a:t> </a:t>
            </a:r>
            <a:r>
              <a:rPr lang="en-US" b="1" smtClean="0"/>
              <a:t>20 to 24 </a:t>
            </a:r>
            <a:r>
              <a:rPr lang="en-US" smtClean="0"/>
              <a:t>are at the </a:t>
            </a:r>
            <a:r>
              <a:rPr lang="en-US" b="1" smtClean="0"/>
              <a:t>greatest risk of nonfatal intimate partner violence</a:t>
            </a:r>
            <a:r>
              <a:rPr lang="en-US" smtClean="0"/>
              <a:t> (Catalano, 2007). However, over </a:t>
            </a:r>
            <a:r>
              <a:rPr lang="en-US" b="1" smtClean="0"/>
              <a:t>1/3</a:t>
            </a:r>
            <a:r>
              <a:rPr lang="en-US" smtClean="0"/>
              <a:t> </a:t>
            </a:r>
            <a:r>
              <a:rPr lang="en-US" b="1" smtClean="0"/>
              <a:t>of female homicide victims </a:t>
            </a:r>
            <a:r>
              <a:rPr lang="en-US" smtClean="0"/>
              <a:t>that are reported in law enforcement records are </a:t>
            </a:r>
            <a:r>
              <a:rPr lang="en-US" b="1" smtClean="0"/>
              <a:t>killed by an intimate partner</a:t>
            </a:r>
            <a:r>
              <a:rPr lang="en-US" smtClean="0"/>
              <a:t> (FBI, 2011).</a:t>
            </a:r>
          </a:p>
          <a:p>
            <a:endParaRPr lang="en-US" smtClean="0"/>
          </a:p>
        </p:txBody>
      </p:sp>
      <p:sp>
        <p:nvSpPr>
          <p:cNvPr id="4" name="Slide Number Placeholder 3"/>
          <p:cNvSpPr>
            <a:spLocks noGrp="1"/>
          </p:cNvSpPr>
          <p:nvPr>
            <p:ph type="sldNum" sz="quarter" idx="5"/>
          </p:nvPr>
        </p:nvSpPr>
        <p:spPr/>
        <p:txBody>
          <a:bodyPr/>
          <a:lstStyle/>
          <a:p>
            <a:pPr>
              <a:defRPr/>
            </a:pPr>
            <a:fld id="{1D669B40-0D43-467D-B22B-2E74B53079BD}" type="slidenum">
              <a:rPr lang="en-US">
                <a:solidFill>
                  <a:prstClr val="black"/>
                </a:solidFill>
              </a:rPr>
              <a:pPr>
                <a:defRPr/>
              </a:pPr>
              <a:t>8</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CE3AB030-4D6C-429E-82F0-AEEEB380D8CD}" type="slidenum">
              <a:rPr lang="en-US" sz="1200">
                <a:solidFill>
                  <a:srgbClr val="000000"/>
                </a:solidFill>
                <a:latin typeface="Times New Roman" pitchFamily="18" charset="0"/>
                <a:ea typeface="SimSun" pitchFamily="2" charset="-122"/>
              </a:rPr>
              <a:pPr eaLnBrk="1" hangingPunct="1"/>
              <a:t>9</a:t>
            </a:fld>
            <a:endParaRPr lang="en-US" sz="1200">
              <a:solidFill>
                <a:srgbClr val="000000"/>
              </a:solidFill>
              <a:latin typeface="Times New Roman" pitchFamily="18" charset="0"/>
              <a:ea typeface="SimSun" pitchFamily="2" charset="-122"/>
            </a:endParaRPr>
          </a:p>
        </p:txBody>
      </p:sp>
      <p:sp>
        <p:nvSpPr>
          <p:cNvPr id="153603" name="Rectangle 1"/>
          <p:cNvSpPr>
            <a:spLocks noGrp="1" noRot="1" noChangeAspect="1" noChangeArrowheads="1" noTextEdit="1"/>
          </p:cNvSpPr>
          <p:nvPr>
            <p:ph type="sldImg"/>
          </p:nvPr>
        </p:nvSpPr>
        <p:spPr bwMode="auto">
          <a:xfrm>
            <a:off x="1178719" y="686405"/>
            <a:ext cx="4500563"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4"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smtClean="0"/>
              <a:t>National Coalition Against Domestic Violence, Fact Sheet, 2007 at </a:t>
            </a:r>
            <a:r>
              <a:rPr lang="en-US" smtClean="0">
                <a:hlinkClick r:id="rId3"/>
              </a:rPr>
              <a:t>http://www.ncadv.org/</a:t>
            </a:r>
            <a:endParaRPr lang="en-US" smtClean="0"/>
          </a:p>
          <a:p>
            <a:endParaRPr lang="en-US" i="1" smtClean="0"/>
          </a:p>
          <a:p>
            <a:r>
              <a:rPr lang="en-US" i="1" smtClean="0"/>
              <a:t>Selected Findings: Female Victims of Violence</a:t>
            </a:r>
            <a:r>
              <a:rPr lang="en-US" smtClean="0"/>
              <a:t>, Bureau of Justice Statistics, 2009 at </a:t>
            </a:r>
            <a:r>
              <a:rPr lang="en-US" smtClean="0">
                <a:hlinkClick r:id="rId4"/>
              </a:rPr>
              <a:t>http://bjs.gov/content/pub/pdf/fvv.pdf</a:t>
            </a:r>
            <a:endParaRPr lang="en-US" smtClean="0"/>
          </a:p>
          <a:p>
            <a:endParaRPr lang="en-US" smtClean="0"/>
          </a:p>
          <a:p>
            <a:r>
              <a:rPr lang="en-US" smtClean="0"/>
              <a:t>3.3 million children and 10 million teenagers are exposed to domestic violence each year (Carlson, 1984; Straus, 1992).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4626" name="Rectangle 9"/>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numCol="1" anchorCtr="0" compatLnSpc="1">
            <a:prstTxWarp prst="textNoShape">
              <a:avLst/>
            </a:prstTxWarp>
          </a:bodyPr>
          <a:lstStyle>
            <a:lvl1pPr eaLnBrk="0" hangingPunct="0">
              <a:tabLst>
                <a:tab pos="723779" algn="l"/>
                <a:tab pos="1447558" algn="l"/>
                <a:tab pos="2171337" algn="l"/>
                <a:tab pos="2895116" algn="l"/>
              </a:tabLst>
              <a:defRPr sz="1300">
                <a:solidFill>
                  <a:schemeClr val="tx1"/>
                </a:solidFill>
                <a:latin typeface="Arial" charset="0"/>
              </a:defRPr>
            </a:lvl1pPr>
            <a:lvl2pPr marL="702756" indent="-270291" eaLnBrk="0" hangingPunct="0">
              <a:tabLst>
                <a:tab pos="723779" algn="l"/>
                <a:tab pos="1447558" algn="l"/>
                <a:tab pos="2171337" algn="l"/>
                <a:tab pos="2895116" algn="l"/>
              </a:tabLst>
              <a:defRPr sz="1300">
                <a:solidFill>
                  <a:schemeClr val="tx1"/>
                </a:solidFill>
                <a:latin typeface="Arial" charset="0"/>
              </a:defRPr>
            </a:lvl2pPr>
            <a:lvl3pPr marL="1081164" indent="-216233" eaLnBrk="0" hangingPunct="0">
              <a:tabLst>
                <a:tab pos="723779" algn="l"/>
                <a:tab pos="1447558" algn="l"/>
                <a:tab pos="2171337" algn="l"/>
                <a:tab pos="2895116" algn="l"/>
              </a:tabLst>
              <a:defRPr sz="1300">
                <a:solidFill>
                  <a:schemeClr val="tx1"/>
                </a:solidFill>
                <a:latin typeface="Arial" charset="0"/>
              </a:defRPr>
            </a:lvl3pPr>
            <a:lvl4pPr marL="1513629" indent="-216233" eaLnBrk="0" hangingPunct="0">
              <a:tabLst>
                <a:tab pos="723779" algn="l"/>
                <a:tab pos="1447558" algn="l"/>
                <a:tab pos="2171337" algn="l"/>
                <a:tab pos="2895116" algn="l"/>
              </a:tabLst>
              <a:defRPr sz="1300">
                <a:solidFill>
                  <a:schemeClr val="tx1"/>
                </a:solidFill>
                <a:latin typeface="Arial" charset="0"/>
              </a:defRPr>
            </a:lvl4pPr>
            <a:lvl5pPr marL="1946095" indent="-216233" eaLnBrk="0" hangingPunct="0">
              <a:tabLst>
                <a:tab pos="723779" algn="l"/>
                <a:tab pos="1447558" algn="l"/>
                <a:tab pos="2171337" algn="l"/>
                <a:tab pos="2895116" algn="l"/>
              </a:tabLst>
              <a:defRPr sz="1300">
                <a:solidFill>
                  <a:schemeClr val="tx1"/>
                </a:solidFill>
                <a:latin typeface="Arial" charset="0"/>
              </a:defRPr>
            </a:lvl5pPr>
            <a:lvl6pPr marL="2378560"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6pPr>
            <a:lvl7pPr marL="2811026"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7pPr>
            <a:lvl8pPr marL="3243491"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8pPr>
            <a:lvl9pPr marL="3675957" indent="-216233" eaLnBrk="0" fontAlgn="base" hangingPunct="0">
              <a:spcBef>
                <a:spcPct val="0"/>
              </a:spcBef>
              <a:spcAft>
                <a:spcPct val="0"/>
              </a:spcAft>
              <a:tabLst>
                <a:tab pos="723779" algn="l"/>
                <a:tab pos="1447558" algn="l"/>
                <a:tab pos="2171337" algn="l"/>
                <a:tab pos="2895116" algn="l"/>
              </a:tabLst>
              <a:defRPr sz="1300">
                <a:solidFill>
                  <a:schemeClr val="tx1"/>
                </a:solidFill>
                <a:latin typeface="Arial" charset="0"/>
              </a:defRPr>
            </a:lvl9pPr>
          </a:lstStyle>
          <a:p>
            <a:pPr eaLnBrk="1" hangingPunct="1"/>
            <a:fld id="{301B633F-A7ED-4179-B77C-60C146C9738A}" type="slidenum">
              <a:rPr lang="en-US" sz="1200">
                <a:solidFill>
                  <a:srgbClr val="000000"/>
                </a:solidFill>
                <a:latin typeface="Times New Roman" pitchFamily="18" charset="0"/>
                <a:ea typeface="SimSun" pitchFamily="2" charset="-122"/>
              </a:rPr>
              <a:pPr eaLnBrk="1" hangingPunct="1"/>
              <a:t>11</a:t>
            </a:fld>
            <a:endParaRPr lang="en-US" sz="1200">
              <a:solidFill>
                <a:srgbClr val="000000"/>
              </a:solidFill>
              <a:latin typeface="Times New Roman" pitchFamily="18" charset="0"/>
              <a:ea typeface="SimSun" pitchFamily="2" charset="-122"/>
            </a:endParaRPr>
          </a:p>
        </p:txBody>
      </p:sp>
      <p:sp>
        <p:nvSpPr>
          <p:cNvPr id="154627" name="Rectangle 1"/>
          <p:cNvSpPr>
            <a:spLocks noGrp="1" noRot="1" noChangeAspect="1" noChangeArrowheads="1" noTextEdit="1"/>
          </p:cNvSpPr>
          <p:nvPr>
            <p:ph type="sldImg"/>
          </p:nvPr>
        </p:nvSpPr>
        <p:spPr bwMode="auto">
          <a:xfrm>
            <a:off x="1178719" y="686405"/>
            <a:ext cx="4499075" cy="3427489"/>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8" name="Rectangle 2"/>
          <p:cNvSpPr>
            <a:spLocks noGrp="1" noChangeArrowheads="1"/>
          </p:cNvSpPr>
          <p:nvPr>
            <p:ph type="body" idx="1"/>
          </p:nvPr>
        </p:nvSpPr>
        <p:spPr bwMode="auto">
          <a:xfrm>
            <a:off x="686098" y="4343703"/>
            <a:ext cx="5482828" cy="41108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en-US" dirty="0" smtClean="0"/>
              <a:t>[WV Crime Statistics found at the WV State Police website at www.statepolice.wv.gov.  Check publications for up-to-date information.]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400">
              <a:solidFill>
                <a:prstClr val="white"/>
              </a:solidFill>
            </a:endParaRPr>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base">
              <a:spcBef>
                <a:spcPct val="0"/>
              </a:spcBef>
              <a:spcAft>
                <a:spcPct val="0"/>
              </a:spcAft>
              <a:defRPr/>
            </a:pPr>
            <a:endParaRPr lang="en-US" sz="1400">
              <a:solidFill>
                <a:prstClr val="black"/>
              </a:solidFill>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05A32FD9-4A13-4EF7-A509-48DE9CB2ADED}" type="datetimeFigureOut">
              <a:rPr lang="en-US"/>
              <a:pPr>
                <a:defRPr/>
              </a:pPr>
              <a:t>6/12/2014</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9FB7C776-F0B8-413D-A8CD-C1BE3EE693FE}" type="slidenum">
              <a:rPr/>
              <a:pPr>
                <a:defRPr/>
              </a:pPr>
              <a:t>‹#›</a:t>
            </a:fld>
            <a:endParaRPr/>
          </a:p>
        </p:txBody>
      </p:sp>
    </p:spTree>
    <p:extLst>
      <p:ext uri="{BB962C8B-B14F-4D97-AF65-F5344CB8AC3E}">
        <p14:creationId xmlns:p14="http://schemas.microsoft.com/office/powerpoint/2010/main" val="141467890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C172CB8F-7350-494B-95A4-BDB6624A893B}" type="datetimeFigureOut">
              <a:rPr lang="en-US">
                <a:solidFill>
                  <a:srgbClr val="69676D"/>
                </a:solidFill>
              </a:rPr>
              <a:pPr>
                <a:defRPr/>
              </a:pPr>
              <a:t>6/12/2014</a:t>
            </a:fld>
            <a:endParaRPr lang="en-US">
              <a:solidFill>
                <a:srgbClr val="69676D"/>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6" name="Slide Number Placeholder 15"/>
          <p:cNvSpPr>
            <a:spLocks noGrp="1"/>
          </p:cNvSpPr>
          <p:nvPr>
            <p:ph type="sldNum" sz="quarter" idx="12"/>
          </p:nvPr>
        </p:nvSpPr>
        <p:spPr/>
        <p:txBody>
          <a:bodyPr/>
          <a:lstStyle>
            <a:lvl1pPr>
              <a:defRPr/>
            </a:lvl1pPr>
          </a:lstStyle>
          <a:p>
            <a:pPr>
              <a:defRPr/>
            </a:pPr>
            <a:fld id="{05F45D37-28B8-43E7-83B5-593B4BF0D95B}"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487810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1E935856-157C-49B7-A303-E3FE14E0F424}" type="datetimeFigureOut">
              <a:rPr lang="en-US">
                <a:solidFill>
                  <a:srgbClr val="69676D"/>
                </a:solidFill>
              </a:rPr>
              <a:pPr>
                <a:defRPr/>
              </a:pPr>
              <a:t>6/12/2014</a:t>
            </a:fld>
            <a:endParaRPr lang="en-US">
              <a:solidFill>
                <a:srgbClr val="69676D"/>
              </a:solidFill>
            </a:endParaRPr>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solidFill>
                <a:srgbClr val="69676D"/>
              </a:solidFill>
            </a:endParaRPr>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7BC90F54-3EC2-46F4-A382-6631C7FE4100}"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3673687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39038" cy="12906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5425" cy="440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719263"/>
            <a:ext cx="4037013" cy="440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idx="10"/>
          </p:nvPr>
        </p:nvSpPr>
        <p:spPr/>
        <p:txBody>
          <a:bodyPr/>
          <a:lstStyle>
            <a:lvl1pPr>
              <a:defRPr/>
            </a:lvl1pPr>
          </a:lstStyle>
          <a:p>
            <a:pPr>
              <a:defRPr/>
            </a:pPr>
            <a:endParaRPr lang="en-US">
              <a:solidFill>
                <a:srgbClr val="69676D"/>
              </a:solidFill>
            </a:endParaRPr>
          </a:p>
        </p:txBody>
      </p:sp>
      <p:sp>
        <p:nvSpPr>
          <p:cNvPr id="6" name="Rectangle 5"/>
          <p:cNvSpPr>
            <a:spLocks noGrp="1" noChangeArrowheads="1"/>
          </p:cNvSpPr>
          <p:nvPr>
            <p:ph type="ftr" idx="11"/>
          </p:nvPr>
        </p:nvSpPr>
        <p:spPr/>
        <p:txBody>
          <a:bodyPr/>
          <a:lstStyle>
            <a:lvl1pPr>
              <a:defRPr/>
            </a:lvl1pPr>
          </a:lstStyle>
          <a:p>
            <a:pPr>
              <a:defRPr/>
            </a:pPr>
            <a:endParaRPr lang="en-US">
              <a:solidFill>
                <a:srgbClr val="69676D"/>
              </a:solidFill>
            </a:endParaRPr>
          </a:p>
        </p:txBody>
      </p:sp>
      <p:sp>
        <p:nvSpPr>
          <p:cNvPr id="7" name="Rectangle 6"/>
          <p:cNvSpPr>
            <a:spLocks noGrp="1" noChangeArrowheads="1"/>
          </p:cNvSpPr>
          <p:nvPr>
            <p:ph type="sldNum" idx="12"/>
          </p:nvPr>
        </p:nvSpPr>
        <p:spPr/>
        <p:txBody>
          <a:bodyPr/>
          <a:lstStyle>
            <a:lvl1pPr>
              <a:defRPr/>
            </a:lvl1pPr>
          </a:lstStyle>
          <a:p>
            <a:pPr>
              <a:defRPr/>
            </a:pPr>
            <a:fld id="{FD04F499-DD58-462E-A92C-3B452922E04B}"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1615023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39038" cy="12906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5425" cy="440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5025" y="1719263"/>
            <a:ext cx="4037013" cy="4406900"/>
          </a:xfrm>
        </p:spPr>
        <p:txBody>
          <a:bodyPr>
            <a:normAutofit/>
          </a:bodyPr>
          <a:lstStyle/>
          <a:p>
            <a:pPr lvl="0"/>
            <a:endParaRPr lang="en-US" noProof="0" smtClean="0"/>
          </a:p>
        </p:txBody>
      </p:sp>
      <p:sp>
        <p:nvSpPr>
          <p:cNvPr id="5" name="Rectangle 4"/>
          <p:cNvSpPr>
            <a:spLocks noGrp="1" noChangeArrowheads="1"/>
          </p:cNvSpPr>
          <p:nvPr>
            <p:ph type="dt" idx="10"/>
          </p:nvPr>
        </p:nvSpPr>
        <p:spPr/>
        <p:txBody>
          <a:bodyPr/>
          <a:lstStyle>
            <a:lvl1pPr>
              <a:defRPr/>
            </a:lvl1pPr>
          </a:lstStyle>
          <a:p>
            <a:pPr>
              <a:defRPr/>
            </a:pPr>
            <a:endParaRPr lang="en-US">
              <a:solidFill>
                <a:srgbClr val="69676D"/>
              </a:solidFill>
            </a:endParaRPr>
          </a:p>
        </p:txBody>
      </p:sp>
      <p:sp>
        <p:nvSpPr>
          <p:cNvPr id="6" name="Rectangle 5"/>
          <p:cNvSpPr>
            <a:spLocks noGrp="1" noChangeArrowheads="1"/>
          </p:cNvSpPr>
          <p:nvPr>
            <p:ph type="ftr" idx="11"/>
          </p:nvPr>
        </p:nvSpPr>
        <p:spPr/>
        <p:txBody>
          <a:bodyPr/>
          <a:lstStyle>
            <a:lvl1pPr>
              <a:defRPr/>
            </a:lvl1pPr>
          </a:lstStyle>
          <a:p>
            <a:pPr>
              <a:defRPr/>
            </a:pPr>
            <a:endParaRPr lang="en-US">
              <a:solidFill>
                <a:srgbClr val="69676D"/>
              </a:solidFill>
            </a:endParaRPr>
          </a:p>
        </p:txBody>
      </p:sp>
      <p:sp>
        <p:nvSpPr>
          <p:cNvPr id="7" name="Rectangle 6"/>
          <p:cNvSpPr>
            <a:spLocks noGrp="1" noChangeArrowheads="1"/>
          </p:cNvSpPr>
          <p:nvPr>
            <p:ph type="sldNum" idx="12"/>
          </p:nvPr>
        </p:nvSpPr>
        <p:spPr/>
        <p:txBody>
          <a:bodyPr/>
          <a:lstStyle>
            <a:lvl1pPr>
              <a:defRPr/>
            </a:lvl1pPr>
          </a:lstStyle>
          <a:p>
            <a:pPr>
              <a:defRPr/>
            </a:pPr>
            <a:fld id="{B60E8B4C-57E7-4B17-B0BE-F6666DB194E6}"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2275434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C19969E3-5091-4B1C-BE44-64ADEB370B6D}" type="datetimeFigureOut">
              <a:rPr lang="en-US">
                <a:solidFill>
                  <a:srgbClr val="69676D"/>
                </a:solidFill>
              </a:rPr>
              <a:pPr>
                <a:defRPr/>
              </a:pPr>
              <a:t>6/12/2014</a:t>
            </a:fld>
            <a:endParaRPr lang="en-US">
              <a:solidFill>
                <a:srgbClr val="69676D"/>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6" name="Slide Number Placeholder 15"/>
          <p:cNvSpPr>
            <a:spLocks noGrp="1"/>
          </p:cNvSpPr>
          <p:nvPr>
            <p:ph type="sldNum" sz="quarter" idx="12"/>
          </p:nvPr>
        </p:nvSpPr>
        <p:spPr/>
        <p:txBody>
          <a:bodyPr/>
          <a:lstStyle>
            <a:lvl1pPr>
              <a:defRPr/>
            </a:lvl1pPr>
          </a:lstStyle>
          <a:p>
            <a:pPr>
              <a:defRPr/>
            </a:pPr>
            <a:fld id="{7D312013-030D-4599-B7E4-41B8F0A7C748}"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3942102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385087C5-6634-42F2-8378-3ADB838D9F0A}" type="datetimeFigureOut">
              <a:rPr lang="en-US">
                <a:solidFill>
                  <a:srgbClr val="69676D"/>
                </a:solidFill>
              </a:rPr>
              <a:pPr>
                <a:defRPr/>
              </a:pPr>
              <a:t>6/12/2014</a:t>
            </a:fld>
            <a:endParaRPr lang="en-US">
              <a:solidFill>
                <a:srgbClr val="69676D"/>
              </a:solidFill>
            </a:endParaRPr>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solidFill>
                <a:srgbClr val="69676D"/>
              </a:solidFill>
            </a:endParaRPr>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9794FA65-6496-4602-9C48-6EEC317C389A}"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335025339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B2AF92F1-298E-415C-997E-4771FC25934B}" type="datetimeFigureOut">
              <a:rPr lang="en-US">
                <a:solidFill>
                  <a:srgbClr val="69676D"/>
                </a:solidFill>
              </a:rPr>
              <a:pPr>
                <a:defRPr/>
              </a:pPr>
              <a:t>6/12/2014</a:t>
            </a:fld>
            <a:endParaRPr lang="en-US">
              <a:solidFill>
                <a:srgbClr val="69676D"/>
              </a:solidFill>
            </a:endParaRPr>
          </a:p>
        </p:txBody>
      </p:sp>
      <p:sp>
        <p:nvSpPr>
          <p:cNvPr id="6"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7" name="Slide Number Placeholder 15"/>
          <p:cNvSpPr>
            <a:spLocks noGrp="1"/>
          </p:cNvSpPr>
          <p:nvPr>
            <p:ph type="sldNum" sz="quarter" idx="12"/>
          </p:nvPr>
        </p:nvSpPr>
        <p:spPr/>
        <p:txBody>
          <a:bodyPr/>
          <a:lstStyle>
            <a:lvl1pPr>
              <a:defRPr/>
            </a:lvl1pPr>
          </a:lstStyle>
          <a:p>
            <a:pPr>
              <a:defRPr/>
            </a:pPr>
            <a:fld id="{7A24D408-51CD-4132-BFDC-60EBCE02E665}"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827167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F75E1365-7CD7-447B-8751-57FC0B465A0C}" type="datetimeFigureOut">
              <a:rPr lang="en-US">
                <a:solidFill>
                  <a:srgbClr val="69676D"/>
                </a:solidFill>
              </a:rPr>
              <a:pPr>
                <a:defRPr/>
              </a:pPr>
              <a:t>6/12/2014</a:t>
            </a:fld>
            <a:endParaRPr lang="en-US">
              <a:solidFill>
                <a:srgbClr val="69676D"/>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9" name="Slide Number Placeholder 15"/>
          <p:cNvSpPr>
            <a:spLocks noGrp="1"/>
          </p:cNvSpPr>
          <p:nvPr>
            <p:ph type="sldNum" sz="quarter" idx="12"/>
          </p:nvPr>
        </p:nvSpPr>
        <p:spPr/>
        <p:txBody>
          <a:bodyPr/>
          <a:lstStyle>
            <a:lvl1pPr>
              <a:defRPr/>
            </a:lvl1pPr>
          </a:lstStyle>
          <a:p>
            <a:pPr>
              <a:defRPr/>
            </a:pPr>
            <a:fld id="{41417017-AFA6-4FA1-B7D6-36EC9396A9BD}"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210492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898E410C-7EB2-4C4D-9ADC-B463B8130220}" type="datetimeFigureOut">
              <a:rPr lang="en-US">
                <a:solidFill>
                  <a:srgbClr val="69676D"/>
                </a:solidFill>
              </a:rPr>
              <a:pPr>
                <a:defRPr/>
              </a:pPr>
              <a:t>6/12/2014</a:t>
            </a:fld>
            <a:endParaRPr lang="en-US">
              <a:solidFill>
                <a:srgbClr val="69676D"/>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5" name="Slide Number Placeholder 15"/>
          <p:cNvSpPr>
            <a:spLocks noGrp="1"/>
          </p:cNvSpPr>
          <p:nvPr>
            <p:ph type="sldNum" sz="quarter" idx="12"/>
          </p:nvPr>
        </p:nvSpPr>
        <p:spPr/>
        <p:txBody>
          <a:bodyPr/>
          <a:lstStyle>
            <a:lvl1pPr>
              <a:defRPr/>
            </a:lvl1pPr>
          </a:lstStyle>
          <a:p>
            <a:pPr>
              <a:defRPr/>
            </a:pPr>
            <a:fld id="{E82CA868-83D1-4CD7-A5D5-4DD249977321}"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32236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32B8B9C5-D1D2-47E5-947E-22C56288390B}" type="datetimeFigureOut">
              <a:rPr lang="en-US">
                <a:solidFill>
                  <a:srgbClr val="69676D"/>
                </a:solidFill>
              </a:rPr>
              <a:pPr>
                <a:defRPr/>
              </a:pPr>
              <a:t>6/12/2014</a:t>
            </a:fld>
            <a:endParaRPr lang="en-US">
              <a:solidFill>
                <a:srgbClr val="69676D"/>
              </a:solidFill>
            </a:endParaRPr>
          </a:p>
        </p:txBody>
      </p:sp>
      <p:sp>
        <p:nvSpPr>
          <p:cNvPr id="3"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4" name="Slide Number Placeholder 15"/>
          <p:cNvSpPr>
            <a:spLocks noGrp="1"/>
          </p:cNvSpPr>
          <p:nvPr>
            <p:ph type="sldNum" sz="quarter" idx="12"/>
          </p:nvPr>
        </p:nvSpPr>
        <p:spPr/>
        <p:txBody>
          <a:bodyPr/>
          <a:lstStyle>
            <a:lvl1pPr>
              <a:defRPr/>
            </a:lvl1pPr>
          </a:lstStyle>
          <a:p>
            <a:pPr>
              <a:defRPr/>
            </a:pPr>
            <a:fld id="{349672BF-D3DD-4E04-AFE9-96AD51E8F5D4}"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2354536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C56F9B2E-EF27-4EAC-8774-575D747CDB22}" type="datetimeFigureOut">
              <a:rPr lang="en-US">
                <a:solidFill>
                  <a:srgbClr val="69676D"/>
                </a:solidFill>
              </a:rPr>
              <a:pPr>
                <a:defRPr/>
              </a:pPr>
              <a:t>6/12/2014</a:t>
            </a:fld>
            <a:endParaRPr lang="en-US">
              <a:solidFill>
                <a:srgbClr val="69676D"/>
              </a:solidFill>
            </a:endParaRPr>
          </a:p>
        </p:txBody>
      </p:sp>
      <p:sp>
        <p:nvSpPr>
          <p:cNvPr id="6" name="Footer Placeholder 3"/>
          <p:cNvSpPr>
            <a:spLocks noGrp="1"/>
          </p:cNvSpPr>
          <p:nvPr>
            <p:ph type="ftr" sz="quarter" idx="11"/>
          </p:nvPr>
        </p:nvSpPr>
        <p:spPr/>
        <p:txBody>
          <a:bodyPr/>
          <a:lstStyle>
            <a:lvl1pPr>
              <a:defRPr/>
            </a:lvl1pPr>
          </a:lstStyle>
          <a:p>
            <a:pPr>
              <a:defRPr/>
            </a:pPr>
            <a:endParaRPr lang="en-US">
              <a:solidFill>
                <a:srgbClr val="69676D"/>
              </a:solidFill>
            </a:endParaRPr>
          </a:p>
        </p:txBody>
      </p:sp>
      <p:sp>
        <p:nvSpPr>
          <p:cNvPr id="7" name="Slide Number Placeholder 15"/>
          <p:cNvSpPr>
            <a:spLocks noGrp="1"/>
          </p:cNvSpPr>
          <p:nvPr>
            <p:ph type="sldNum" sz="quarter" idx="12"/>
          </p:nvPr>
        </p:nvSpPr>
        <p:spPr/>
        <p:txBody>
          <a:bodyPr/>
          <a:lstStyle>
            <a:lvl1pPr>
              <a:defRPr/>
            </a:lvl1pPr>
          </a:lstStyle>
          <a:p>
            <a:pPr>
              <a:defRPr/>
            </a:pPr>
            <a:fld id="{D23B3F35-965D-4A75-B31B-D05FE1289154}" type="slidenum">
              <a:rPr lang="en-US">
                <a:solidFill>
                  <a:srgbClr val="69676D"/>
                </a:solidFill>
              </a:rPr>
              <a:pPr>
                <a:defRPr/>
              </a:pPr>
              <a:t>‹#›</a:t>
            </a:fld>
            <a:endParaRPr lang="en-US">
              <a:solidFill>
                <a:srgbClr val="69676D"/>
              </a:solidFill>
            </a:endParaRPr>
          </a:p>
        </p:txBody>
      </p:sp>
    </p:spTree>
    <p:extLst>
      <p:ext uri="{BB962C8B-B14F-4D97-AF65-F5344CB8AC3E}">
        <p14:creationId xmlns:p14="http://schemas.microsoft.com/office/powerpoint/2010/main" val="3113857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base">
              <a:spcBef>
                <a:spcPct val="0"/>
              </a:spcBef>
              <a:spcAft>
                <a:spcPct val="0"/>
              </a:spcAft>
              <a:defRPr/>
            </a:pPr>
            <a:endParaRPr lang="en-US" sz="1400">
              <a:solidFill>
                <a:prstClr val="white"/>
              </a:solidFill>
            </a:endParaRPr>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base">
              <a:spcBef>
                <a:spcPct val="0"/>
              </a:spcBef>
              <a:spcAft>
                <a:spcPct val="0"/>
              </a:spcAft>
              <a:defRPr/>
            </a:pPr>
            <a:endParaRPr lang="en-US" sz="1400">
              <a:solidFill>
                <a:prstClr val="white"/>
              </a:solidFill>
            </a:endParaRPr>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20B575E1-6F26-43B2-ACD8-1147E03098FB}" type="datetimeFigureOut">
              <a:rPr lang="en-US">
                <a:solidFill>
                  <a:srgbClr val="C9C2D1"/>
                </a:solidFill>
              </a:rPr>
              <a:pPr>
                <a:defRPr/>
              </a:pPr>
              <a:t>6/12/2014</a:t>
            </a:fld>
            <a:endParaRPr lang="en-US">
              <a:solidFill>
                <a:srgbClr val="C9C2D1"/>
              </a:solidFill>
            </a:endParaRPr>
          </a:p>
        </p:txBody>
      </p:sp>
      <p:sp>
        <p:nvSpPr>
          <p:cNvPr id="8" name="Footer Placeholder 5"/>
          <p:cNvSpPr>
            <a:spLocks noGrp="1"/>
          </p:cNvSpPr>
          <p:nvPr>
            <p:ph type="ftr" sz="quarter" idx="11"/>
          </p:nvPr>
        </p:nvSpPr>
        <p:spPr/>
        <p:txBody>
          <a:bodyPr/>
          <a:lstStyle>
            <a:lvl1pPr>
              <a:defRPr/>
            </a:lvl1pPr>
            <a:extLst/>
          </a:lstStyle>
          <a:p>
            <a:pPr>
              <a:defRPr/>
            </a:pPr>
            <a:endParaRPr lang="en-US">
              <a:solidFill>
                <a:srgbClr val="C9C2D1"/>
              </a:solidFill>
            </a:endParaRPr>
          </a:p>
        </p:txBody>
      </p:sp>
      <p:sp>
        <p:nvSpPr>
          <p:cNvPr id="9" name="Slide Number Placeholder 6"/>
          <p:cNvSpPr>
            <a:spLocks noGrp="1"/>
          </p:cNvSpPr>
          <p:nvPr>
            <p:ph type="sldNum" sz="quarter" idx="12"/>
          </p:nvPr>
        </p:nvSpPr>
        <p:spPr/>
        <p:txBody>
          <a:bodyPr/>
          <a:lstStyle>
            <a:lvl1pPr>
              <a:defRPr/>
            </a:lvl1pPr>
            <a:extLst/>
          </a:lstStyle>
          <a:p>
            <a:pPr>
              <a:defRPr/>
            </a:pPr>
            <a:fld id="{D4B85F09-4C89-43F7-8EF0-DA77B478D597}" type="slidenum">
              <a:rPr lang="en-US">
                <a:solidFill>
                  <a:srgbClr val="C9C2D1"/>
                </a:solidFill>
              </a:rPr>
              <a:pPr>
                <a:defRPr/>
              </a:pPr>
              <a:t>‹#›</a:t>
            </a:fld>
            <a:endParaRPr lang="en-US">
              <a:solidFill>
                <a:srgbClr val="C9C2D1"/>
              </a:solidFill>
            </a:endParaRPr>
          </a:p>
        </p:txBody>
      </p:sp>
    </p:spTree>
    <p:extLst>
      <p:ext uri="{BB962C8B-B14F-4D97-AF65-F5344CB8AC3E}">
        <p14:creationId xmlns:p14="http://schemas.microsoft.com/office/powerpoint/2010/main" val="215881139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400">
              <a:solidFill>
                <a:prstClr val="white"/>
              </a:solidFill>
            </a:endParaRPr>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2054" name="Text Placeholder 30"/>
          <p:cNvSpPr>
            <a:spLocks noGrp="1"/>
          </p:cNvSpPr>
          <p:nvPr>
            <p:ph type="body" idx="1"/>
          </p:nvPr>
        </p:nvSpPr>
        <p:spPr bwMode="auto">
          <a:xfrm>
            <a:off x="457200" y="1609725"/>
            <a:ext cx="72390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fontAlgn="base">
              <a:spcBef>
                <a:spcPct val="0"/>
              </a:spcBef>
              <a:spcAft>
                <a:spcPct val="0"/>
              </a:spcAft>
              <a:defRPr/>
            </a:pPr>
            <a:fld id="{D139AF77-C4C6-4458-8449-91872987AEF7}" type="datetimeFigureOut">
              <a:rPr lang="en-US">
                <a:solidFill>
                  <a:srgbClr val="69676D"/>
                </a:solidFill>
              </a:rPr>
              <a:pPr fontAlgn="base">
                <a:spcBef>
                  <a:spcPct val="0"/>
                </a:spcBef>
                <a:spcAft>
                  <a:spcPct val="0"/>
                </a:spcAft>
                <a:defRPr/>
              </a:pPr>
              <a:t>6/12/2014</a:t>
            </a:fld>
            <a:endParaRPr lang="en-US">
              <a:solidFill>
                <a:srgbClr val="69676D"/>
              </a:solidFill>
            </a:endParaRPr>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fontAlgn="base">
              <a:spcBef>
                <a:spcPct val="0"/>
              </a:spcBef>
              <a:spcAft>
                <a:spcPct val="0"/>
              </a:spcAft>
              <a:defRPr/>
            </a:pPr>
            <a:endParaRPr lang="en-US">
              <a:solidFill>
                <a:srgbClr val="69676D"/>
              </a:solidFill>
            </a:endParaRPr>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fontAlgn="base">
              <a:spcBef>
                <a:spcPct val="0"/>
              </a:spcBef>
              <a:spcAft>
                <a:spcPct val="0"/>
              </a:spcAft>
              <a:defRPr/>
            </a:pPr>
            <a:fld id="{2529A213-6A84-43A8-9336-06F16C81CCD5}" type="slidenum">
              <a:rPr lang="en-US">
                <a:solidFill>
                  <a:srgbClr val="69676D"/>
                </a:solidFill>
              </a:rPr>
              <a:pPr fontAlgn="base">
                <a:spcBef>
                  <a:spcPct val="0"/>
                </a:spcBef>
                <a:spcAft>
                  <a:spcPct val="0"/>
                </a:spcAft>
                <a:defRPr/>
              </a:pPr>
              <a:t>‹#›</a:t>
            </a:fld>
            <a:endParaRPr lang="en-US">
              <a:solidFill>
                <a:srgbClr val="69676D"/>
              </a:solidFill>
            </a:endParaRPr>
          </a:p>
        </p:txBody>
      </p:sp>
    </p:spTree>
    <p:extLst>
      <p:ext uri="{BB962C8B-B14F-4D97-AF65-F5344CB8AC3E}">
        <p14:creationId xmlns:p14="http://schemas.microsoft.com/office/powerpoint/2010/main" val="657749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Arial" charset="0"/>
        </a:defRPr>
      </a:lvl2pPr>
      <a:lvl3pPr algn="l" rtl="0" eaLnBrk="0" fontAlgn="base" hangingPunct="0">
        <a:spcBef>
          <a:spcPct val="0"/>
        </a:spcBef>
        <a:spcAft>
          <a:spcPct val="0"/>
        </a:spcAft>
        <a:defRPr sz="3800" b="1">
          <a:solidFill>
            <a:schemeClr val="tx1"/>
          </a:solidFill>
          <a:latin typeface="Arial" charset="0"/>
        </a:defRPr>
      </a:lvl3pPr>
      <a:lvl4pPr algn="l" rtl="0" eaLnBrk="0" fontAlgn="base" hangingPunct="0">
        <a:spcBef>
          <a:spcPct val="0"/>
        </a:spcBef>
        <a:spcAft>
          <a:spcPct val="0"/>
        </a:spcAft>
        <a:defRPr sz="3800" b="1">
          <a:solidFill>
            <a:schemeClr val="tx1"/>
          </a:solidFill>
          <a:latin typeface="Arial" charset="0"/>
        </a:defRPr>
      </a:lvl4pPr>
      <a:lvl5pPr algn="l" rtl="0" eaLnBrk="0" fontAlgn="base" hangingPunct="0">
        <a:spcBef>
          <a:spcPct val="0"/>
        </a:spcBef>
        <a:spcAft>
          <a:spcPct val="0"/>
        </a:spcAft>
        <a:defRPr sz="3800" b="1">
          <a:solidFill>
            <a:schemeClr val="tx1"/>
          </a:solidFill>
          <a:latin typeface="Arial"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ris.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loveisrespect.org/" TargetMode="External"/><Relationship Id="rId2" Type="http://schemas.openxmlformats.org/officeDocument/2006/relationships/hyperlink" Target="http://www.wvcadv.org/" TargetMode="External"/><Relationship Id="rId1" Type="http://schemas.openxmlformats.org/officeDocument/2006/relationships/slideLayout" Target="../slideLayouts/slideLayout2.xml"/><Relationship Id="rId4" Type="http://schemas.openxmlformats.org/officeDocument/2006/relationships/hyperlink" Target="http://www.djcs.wv.gov/Specialized%20Programs/gtea/Documents/Domestic%20Violence%20Response%20Guide%202.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514600" y="1371600"/>
            <a:ext cx="6477000" cy="2029968"/>
          </a:xfrm>
        </p:spPr>
        <p:txBody>
          <a:bodyPr/>
          <a:lstStyle/>
          <a:p>
            <a:pPr algn="ctr" eaLnBrk="1" fontAlgn="auto" hangingPunct="1">
              <a:spcAft>
                <a:spcPts val="0"/>
              </a:spcAft>
              <a:defRPr/>
            </a:pPr>
            <a:r>
              <a:rPr lang="en-US" sz="5000" dirty="0" smtClean="0">
                <a:effectLst>
                  <a:outerShdw blurRad="38100" dist="38100" dir="2700000" algn="tl">
                    <a:srgbClr val="000000">
                      <a:alpha val="43137"/>
                    </a:srgbClr>
                  </a:outerShdw>
                </a:effectLst>
              </a:rPr>
              <a:t>Domestic Violence</a:t>
            </a:r>
            <a:endParaRPr lang="en-US" sz="5000" dirty="0">
              <a:effectLst>
                <a:outerShdw blurRad="38100" dist="38100" dir="2700000" algn="tl">
                  <a:srgbClr val="000000">
                    <a:alpha val="43137"/>
                  </a:srgbClr>
                </a:outerShdw>
              </a:effectLst>
            </a:endParaRPr>
          </a:p>
        </p:txBody>
      </p:sp>
      <p:sp>
        <p:nvSpPr>
          <p:cNvPr id="68611" name="Subtitle 4"/>
          <p:cNvSpPr>
            <a:spLocks noGrp="1"/>
          </p:cNvSpPr>
          <p:nvPr>
            <p:ph type="subTitle" idx="1"/>
          </p:nvPr>
        </p:nvSpPr>
        <p:spPr>
          <a:xfrm>
            <a:off x="3429000" y="3657600"/>
            <a:ext cx="5114925" cy="2168525"/>
          </a:xfrm>
        </p:spPr>
        <p:txBody>
          <a:bodyPr/>
          <a:lstStyle/>
          <a:p>
            <a:pPr lvl="0" algn="l" eaLnBrk="1" hangingPunct="1">
              <a:spcBef>
                <a:spcPct val="0"/>
              </a:spcBef>
              <a:buClr>
                <a:srgbClr val="7FD13B"/>
              </a:buClr>
              <a:buSzPct val="80000"/>
              <a:defRPr/>
            </a:pPr>
            <a:endParaRPr lang="en-US" sz="1000" i="1" dirty="0" smtClean="0">
              <a:latin typeface="Times New Roman"/>
            </a:endParaRPr>
          </a:p>
          <a:p>
            <a:pPr lvl="0" algn="ctr" eaLnBrk="1" hangingPunct="1">
              <a:spcBef>
                <a:spcPct val="0"/>
              </a:spcBef>
              <a:buClr>
                <a:srgbClr val="7FD13B"/>
              </a:buClr>
              <a:buSzPct val="80000"/>
              <a:defRPr/>
            </a:pPr>
            <a:r>
              <a:rPr lang="en-US" sz="2300" b="1" dirty="0" smtClean="0">
                <a:solidFill>
                  <a:srgbClr val="1B0C26"/>
                </a:solidFill>
                <a:latin typeface="Times New Roman"/>
              </a:rPr>
              <a:t>West Virginia Intercollegiate Council Against Sexual Violence</a:t>
            </a:r>
          </a:p>
          <a:p>
            <a:pPr lvl="0" algn="ctr" eaLnBrk="1" hangingPunct="1">
              <a:spcBef>
                <a:spcPct val="0"/>
              </a:spcBef>
              <a:buClr>
                <a:srgbClr val="7FD13B"/>
              </a:buClr>
              <a:buSzPct val="80000"/>
              <a:defRPr/>
            </a:pPr>
            <a:r>
              <a:rPr lang="en-US" sz="2300" dirty="0" smtClean="0">
                <a:solidFill>
                  <a:srgbClr val="7030A0"/>
                </a:solidFill>
                <a:latin typeface="Times New Roman"/>
                <a:hlinkClick r:id="rId3"/>
              </a:rPr>
              <a:t>www.fris.org</a:t>
            </a:r>
            <a:r>
              <a:rPr lang="en-US" sz="2300" dirty="0" smtClean="0">
                <a:solidFill>
                  <a:srgbClr val="7030A0"/>
                </a:solidFill>
                <a:latin typeface="Times New Roman"/>
              </a:rPr>
              <a:t> </a:t>
            </a:r>
            <a:endParaRPr lang="en-US" sz="2300" dirty="0">
              <a:solidFill>
                <a:srgbClr val="7030A0"/>
              </a:solidFill>
              <a:latin typeface="Times New Roman"/>
            </a:endParaRPr>
          </a:p>
          <a:p>
            <a:pPr lvl="0" algn="l" eaLnBrk="1" hangingPunct="1">
              <a:spcBef>
                <a:spcPct val="0"/>
              </a:spcBef>
              <a:buClr>
                <a:srgbClr val="7FD13B"/>
              </a:buClr>
              <a:buSzPct val="80000"/>
              <a:defRPr/>
            </a:pPr>
            <a:endParaRPr lang="en-US" sz="1000" i="1" dirty="0" smtClean="0">
              <a:latin typeface="Times New Roman"/>
            </a:endParaRPr>
          </a:p>
          <a:p>
            <a:pPr lvl="0" algn="l" eaLnBrk="1" hangingPunct="1">
              <a:spcBef>
                <a:spcPct val="0"/>
              </a:spcBef>
              <a:buClr>
                <a:srgbClr val="7FD13B"/>
              </a:buClr>
              <a:buSzPct val="80000"/>
              <a:defRPr/>
            </a:pPr>
            <a:endParaRPr lang="en-US" sz="1000" i="1" dirty="0" smtClean="0">
              <a:latin typeface="Times New Roman"/>
            </a:endParaRPr>
          </a:p>
          <a:p>
            <a:pPr lvl="0" algn="l" eaLnBrk="1" hangingPunct="1">
              <a:spcBef>
                <a:spcPct val="0"/>
              </a:spcBef>
              <a:buClr>
                <a:srgbClr val="7FD13B"/>
              </a:buClr>
              <a:buSzPct val="80000"/>
              <a:defRPr/>
            </a:pPr>
            <a:endParaRPr lang="en-US" sz="1000" i="1" dirty="0">
              <a:latin typeface="Times New Roman"/>
            </a:endParaRPr>
          </a:p>
          <a:p>
            <a:pPr lvl="0" algn="l" eaLnBrk="1" hangingPunct="1">
              <a:spcBef>
                <a:spcPct val="0"/>
              </a:spcBef>
              <a:buClr>
                <a:srgbClr val="7FD13B"/>
              </a:buClr>
              <a:buSzPct val="80000"/>
              <a:defRPr/>
            </a:pPr>
            <a:endParaRPr lang="en-US" sz="1000" i="1" dirty="0" smtClean="0">
              <a:latin typeface="Times New Roman"/>
            </a:endParaRPr>
          </a:p>
          <a:p>
            <a:pPr lvl="0" algn="l" eaLnBrk="1" hangingPunct="1">
              <a:spcBef>
                <a:spcPct val="0"/>
              </a:spcBef>
              <a:buClr>
                <a:srgbClr val="7FD13B"/>
              </a:buClr>
              <a:buSzPct val="80000"/>
              <a:defRPr/>
            </a:pPr>
            <a:r>
              <a:rPr lang="en-US" sz="1000" i="1" dirty="0" smtClean="0">
                <a:latin typeface="Times New Roman"/>
              </a:rPr>
              <a:t>This </a:t>
            </a:r>
            <a:r>
              <a:rPr lang="en-US" sz="1000" i="1" dirty="0">
                <a:latin typeface="Times New Roman"/>
              </a:rPr>
              <a:t>project was supported by Grant No. 2012-WA-AX-0005 through Fairmont State University awarded by the Office on Violence Against Women, U.S. Department of Justice.  The opinions, findings, conclusions, and recommendations expressed in this publication are those of the authors and do not necessarily reflect the views or policies of Fairmont State University or the U.S. Department of Justice, Office on Violence Against Women.</a:t>
            </a:r>
            <a:endParaRPr lang="en-US" sz="1000" dirty="0">
              <a:latin typeface="Times New Roman"/>
            </a:endParaRPr>
          </a:p>
          <a:p>
            <a:pPr eaLnBrk="1" hangingPunct="1"/>
            <a:endParaRPr lang="en-US" dirty="0" smtClean="0"/>
          </a:p>
        </p:txBody>
      </p:sp>
    </p:spTree>
    <p:extLst>
      <p:ext uri="{BB962C8B-B14F-4D97-AF65-F5344CB8AC3E}">
        <p14:creationId xmlns:p14="http://schemas.microsoft.com/office/powerpoint/2010/main" val="3354328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idx="1"/>
          </p:nvPr>
        </p:nvSpPr>
        <p:spPr>
          <a:xfrm>
            <a:off x="457200" y="1219200"/>
            <a:ext cx="7239000" cy="5237163"/>
          </a:xfrm>
        </p:spPr>
        <p:txBody>
          <a:bodyPr>
            <a:normAutofit/>
          </a:bodyPr>
          <a:lstStyle/>
          <a:p>
            <a:pPr marL="0" indent="0" eaLnBrk="1" fontAlgn="auto" hangingPunct="1">
              <a:spcAft>
                <a:spcPts val="0"/>
              </a:spcAft>
              <a:buFont typeface="Wingdings 2" pitchFamily="18" charset="2"/>
              <a:buNone/>
              <a:defRPr/>
            </a:pPr>
            <a:r>
              <a:rPr lang="en-US" sz="3000" b="1" dirty="0" smtClean="0"/>
              <a:t>Domestic violence accounts for 22% of the violent crimes experienced by women in the United States, and 3% of violent crimes against men.</a:t>
            </a:r>
            <a:r>
              <a:rPr lang="en-US" sz="3000" dirty="0" smtClean="0"/>
              <a:t> </a:t>
            </a:r>
          </a:p>
          <a:p>
            <a:pPr marL="274320" indent="-274320" eaLnBrk="1" fontAlgn="auto" hangingPunct="1">
              <a:spcAft>
                <a:spcPts val="0"/>
              </a:spcAft>
              <a:buFont typeface="Wingdings 2"/>
              <a:buChar char=""/>
              <a:defRPr/>
            </a:pPr>
            <a:endParaRPr lang="en-US" sz="3000" i="1" dirty="0"/>
          </a:p>
          <a:p>
            <a:pPr marL="0" indent="0" eaLnBrk="1" fontAlgn="auto" hangingPunct="1">
              <a:spcAft>
                <a:spcPts val="0"/>
              </a:spcAft>
              <a:buFont typeface="Wingdings 2"/>
              <a:buNone/>
              <a:defRPr/>
            </a:pPr>
            <a:endParaRPr lang="en-US" sz="3000" i="1" dirty="0" smtClean="0"/>
          </a:p>
          <a:p>
            <a:pPr marL="0" indent="0" eaLnBrk="1" fontAlgn="auto" hangingPunct="1">
              <a:spcAft>
                <a:spcPts val="0"/>
              </a:spcAft>
              <a:buFont typeface="Wingdings 2"/>
              <a:buNone/>
              <a:defRPr/>
            </a:pPr>
            <a:endParaRPr lang="en-US" sz="3000" i="1" dirty="0" smtClean="0"/>
          </a:p>
          <a:p>
            <a:pPr marL="0" indent="0" eaLnBrk="1" fontAlgn="auto" hangingPunct="1">
              <a:spcAft>
                <a:spcPts val="0"/>
              </a:spcAft>
              <a:buFont typeface="Wingdings 2"/>
              <a:buNone/>
              <a:defRPr/>
            </a:pPr>
            <a:endParaRPr lang="en-US" sz="3000" i="1" dirty="0"/>
          </a:p>
          <a:p>
            <a:pPr marL="0" indent="0" algn="r" eaLnBrk="1" fontAlgn="auto" hangingPunct="1">
              <a:spcAft>
                <a:spcPts val="0"/>
              </a:spcAft>
              <a:buFont typeface="Wingdings 2"/>
              <a:buNone/>
              <a:defRPr/>
            </a:pPr>
            <a:r>
              <a:rPr lang="en-US" sz="1800" i="1" dirty="0" smtClean="0"/>
              <a:t>Source: Intimate Partner Violence, Washington DC, U.S. Department of Justice, Bureau of Justice Statistics, 2000</a:t>
            </a:r>
            <a:r>
              <a:rPr lang="en-US" sz="2200" i="1" dirty="0" smtClean="0"/>
              <a:t>.</a:t>
            </a:r>
            <a:endParaRPr lang="en-US" sz="2200" dirty="0" smtClean="0"/>
          </a:p>
          <a:p>
            <a:pPr marL="274320" indent="-274320" eaLnBrk="1" fontAlgn="auto" hangingPunct="1">
              <a:spcAft>
                <a:spcPts val="0"/>
              </a:spcAft>
              <a:buFont typeface="Wingdings 2"/>
              <a:buChar char=""/>
              <a:defRPr/>
            </a:pPr>
            <a:endParaRPr lang="en-US" dirty="0" smtClean="0"/>
          </a:p>
        </p:txBody>
      </p:sp>
    </p:spTree>
    <p:extLst>
      <p:ext uri="{BB962C8B-B14F-4D97-AF65-F5344CB8AC3E}">
        <p14:creationId xmlns:p14="http://schemas.microsoft.com/office/powerpoint/2010/main" val="1746287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381000" y="533401"/>
            <a:ext cx="7542213" cy="838199"/>
          </a:xfrm>
        </p:spPr>
        <p:txBody>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pPr>
            <a:r>
              <a:rPr lang="en-US" sz="4400" dirty="0" smtClean="0">
                <a:effectLst>
                  <a:outerShdw blurRad="38100" dist="38100" dir="2700000" algn="tl">
                    <a:srgbClr val="000000">
                      <a:alpha val="43137"/>
                    </a:srgbClr>
                  </a:outerShdw>
                </a:effectLst>
              </a:rPr>
              <a:t>West Virginia - 2010</a:t>
            </a:r>
            <a:r>
              <a:rPr lang="en-US" sz="5400" b="0" dirty="0" smtClean="0"/>
              <a:t>	</a:t>
            </a:r>
          </a:p>
        </p:txBody>
      </p:sp>
      <p:sp>
        <p:nvSpPr>
          <p:cNvPr id="77827" name="Rectangle 2"/>
          <p:cNvSpPr>
            <a:spLocks noGrp="1" noChangeArrowheads="1"/>
          </p:cNvSpPr>
          <p:nvPr>
            <p:ph idx="1"/>
          </p:nvPr>
        </p:nvSpPr>
        <p:spPr>
          <a:xfrm>
            <a:off x="457200" y="1719263"/>
            <a:ext cx="7772400" cy="4486275"/>
          </a:xfrm>
        </p:spPr>
        <p:txBody>
          <a:bodyPr/>
          <a:lstStyle/>
          <a:p>
            <a:pPr marL="390525" indent="-390525" eaLnBrk="1" hangingPunct="1">
              <a:buClrTx/>
              <a:tabLst>
                <a:tab pos="350838"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mtClean="0"/>
              <a:t>12,661 domestic violence offenses were reported to law enforcement </a:t>
            </a:r>
          </a:p>
          <a:p>
            <a:pPr marL="390525" indent="-390525" eaLnBrk="1" hangingPunct="1">
              <a:buClrTx/>
              <a:tabLst>
                <a:tab pos="350838"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mtClean="0"/>
              <a:t>14,880 domestic violence cases were filed in   West Virginia Family Court</a:t>
            </a:r>
          </a:p>
          <a:p>
            <a:pPr marL="390525" indent="-390525" eaLnBrk="1" hangingPunct="1">
              <a:buClrTx/>
              <a:tabLst>
                <a:tab pos="350838"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mtClean="0"/>
              <a:t>1/3 of homicides were related to domestic violence </a:t>
            </a:r>
          </a:p>
        </p:txBody>
      </p:sp>
    </p:spTree>
    <p:extLst>
      <p:ext uri="{BB962C8B-B14F-4D97-AF65-F5344CB8AC3E}">
        <p14:creationId xmlns:p14="http://schemas.microsoft.com/office/powerpoint/2010/main" val="3330614220"/>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AutoShape 1"/>
          <p:cNvSpPr>
            <a:spLocks noChangeArrowheads="1"/>
          </p:cNvSpPr>
          <p:nvPr/>
        </p:nvSpPr>
        <p:spPr bwMode="auto">
          <a:xfrm>
            <a:off x="1371600" y="0"/>
            <a:ext cx="6858000" cy="68580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95" y="10800"/>
                </a:moveTo>
                <a:cubicBezTo>
                  <a:pt x="795" y="16326"/>
                  <a:pt x="5274" y="20805"/>
                  <a:pt x="10800" y="20805"/>
                </a:cubicBezTo>
                <a:cubicBezTo>
                  <a:pt x="16326" y="20805"/>
                  <a:pt x="20805" y="16326"/>
                  <a:pt x="20805" y="10800"/>
                </a:cubicBezTo>
                <a:cubicBezTo>
                  <a:pt x="20805" y="5274"/>
                  <a:pt x="16326" y="795"/>
                  <a:pt x="10800" y="795"/>
                </a:cubicBezTo>
                <a:cubicBezTo>
                  <a:pt x="5274" y="795"/>
                  <a:pt x="795" y="5274"/>
                  <a:pt x="795" y="10800"/>
                </a:cubicBezTo>
                <a:close/>
              </a:path>
            </a:pathLst>
          </a:custGeom>
          <a:solidFill>
            <a:srgbClr val="800080"/>
          </a:solidFill>
          <a:ln w="9360">
            <a:solidFill>
              <a:srgbClr val="000000"/>
            </a:solidFill>
            <a:miter lim="800000"/>
            <a:headEnd/>
            <a:tailEnd/>
          </a:ln>
        </p:spPr>
        <p:txBody>
          <a:bodyPr wrap="none" anchor="ctr"/>
          <a:lstStyle/>
          <a:p>
            <a:pPr fontAlgn="base">
              <a:spcBef>
                <a:spcPct val="0"/>
              </a:spcBef>
              <a:spcAft>
                <a:spcPct val="0"/>
              </a:spcAft>
            </a:pPr>
            <a:endParaRPr lang="en-US" sz="1400">
              <a:solidFill>
                <a:prstClr val="black"/>
              </a:solidFill>
            </a:endParaRPr>
          </a:p>
        </p:txBody>
      </p:sp>
      <p:sp>
        <p:nvSpPr>
          <p:cNvPr id="78851" name="Line 2"/>
          <p:cNvSpPr>
            <a:spLocks noChangeShapeType="1"/>
          </p:cNvSpPr>
          <p:nvPr/>
        </p:nvSpPr>
        <p:spPr bwMode="auto">
          <a:xfrm>
            <a:off x="1600200" y="3429000"/>
            <a:ext cx="6400800" cy="1588"/>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1400">
              <a:solidFill>
                <a:prstClr val="black"/>
              </a:solidFill>
            </a:endParaRPr>
          </a:p>
        </p:txBody>
      </p:sp>
      <p:sp>
        <p:nvSpPr>
          <p:cNvPr id="78852" name="Line 3"/>
          <p:cNvSpPr>
            <a:spLocks noChangeShapeType="1"/>
          </p:cNvSpPr>
          <p:nvPr/>
        </p:nvSpPr>
        <p:spPr bwMode="auto">
          <a:xfrm>
            <a:off x="4724400" y="304800"/>
            <a:ext cx="1588" cy="63246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1400">
              <a:solidFill>
                <a:prstClr val="black"/>
              </a:solidFill>
            </a:endParaRPr>
          </a:p>
        </p:txBody>
      </p:sp>
      <p:sp>
        <p:nvSpPr>
          <p:cNvPr id="78853" name="Line 4"/>
          <p:cNvSpPr>
            <a:spLocks noChangeShapeType="1"/>
          </p:cNvSpPr>
          <p:nvPr/>
        </p:nvSpPr>
        <p:spPr bwMode="auto">
          <a:xfrm flipV="1">
            <a:off x="4724400" y="1214438"/>
            <a:ext cx="2209800" cy="2219325"/>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1400">
              <a:solidFill>
                <a:prstClr val="black"/>
              </a:solidFill>
            </a:endParaRPr>
          </a:p>
        </p:txBody>
      </p:sp>
      <p:sp>
        <p:nvSpPr>
          <p:cNvPr id="78854" name="Line 5"/>
          <p:cNvSpPr>
            <a:spLocks noChangeShapeType="1"/>
          </p:cNvSpPr>
          <p:nvPr/>
        </p:nvSpPr>
        <p:spPr bwMode="auto">
          <a:xfrm flipH="1">
            <a:off x="2509838" y="3429000"/>
            <a:ext cx="2219325" cy="22098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1400">
              <a:solidFill>
                <a:prstClr val="black"/>
              </a:solidFill>
            </a:endParaRPr>
          </a:p>
        </p:txBody>
      </p:sp>
      <p:sp>
        <p:nvSpPr>
          <p:cNvPr id="78855" name="Line 6"/>
          <p:cNvSpPr>
            <a:spLocks noChangeShapeType="1"/>
          </p:cNvSpPr>
          <p:nvPr/>
        </p:nvSpPr>
        <p:spPr bwMode="auto">
          <a:xfrm flipH="1" flipV="1">
            <a:off x="2509838" y="1214438"/>
            <a:ext cx="2219325" cy="2219325"/>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1400">
              <a:solidFill>
                <a:prstClr val="black"/>
              </a:solidFill>
            </a:endParaRPr>
          </a:p>
        </p:txBody>
      </p:sp>
      <p:sp>
        <p:nvSpPr>
          <p:cNvPr id="78856" name="Line 7"/>
          <p:cNvSpPr>
            <a:spLocks noChangeShapeType="1"/>
          </p:cNvSpPr>
          <p:nvPr/>
        </p:nvSpPr>
        <p:spPr bwMode="auto">
          <a:xfrm>
            <a:off x="4724400" y="3429000"/>
            <a:ext cx="2209800" cy="22098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1400">
              <a:solidFill>
                <a:prstClr val="black"/>
              </a:solidFill>
            </a:endParaRPr>
          </a:p>
        </p:txBody>
      </p:sp>
      <p:sp>
        <p:nvSpPr>
          <p:cNvPr id="78857" name="Text Box 8"/>
          <p:cNvSpPr txBox="1">
            <a:spLocks noChangeArrowheads="1"/>
          </p:cNvSpPr>
          <p:nvPr/>
        </p:nvSpPr>
        <p:spPr bwMode="auto">
          <a:xfrm>
            <a:off x="3048000" y="914400"/>
            <a:ext cx="16002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Coercion and Threats</a:t>
            </a:r>
          </a:p>
        </p:txBody>
      </p:sp>
      <p:sp>
        <p:nvSpPr>
          <p:cNvPr id="78858" name="Text Box 9"/>
          <p:cNvSpPr txBox="1">
            <a:spLocks noChangeArrowheads="1"/>
          </p:cNvSpPr>
          <p:nvPr/>
        </p:nvSpPr>
        <p:spPr bwMode="auto">
          <a:xfrm>
            <a:off x="4800600" y="914400"/>
            <a:ext cx="15240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Intimidation</a:t>
            </a:r>
          </a:p>
        </p:txBody>
      </p:sp>
      <p:sp>
        <p:nvSpPr>
          <p:cNvPr id="78859" name="Text Box 10"/>
          <p:cNvSpPr txBox="1">
            <a:spLocks noChangeArrowheads="1"/>
          </p:cNvSpPr>
          <p:nvPr/>
        </p:nvSpPr>
        <p:spPr bwMode="auto">
          <a:xfrm>
            <a:off x="6019800" y="2286000"/>
            <a:ext cx="13716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Emotional Abuse</a:t>
            </a:r>
          </a:p>
        </p:txBody>
      </p:sp>
      <p:sp>
        <p:nvSpPr>
          <p:cNvPr id="78860" name="Text Box 11"/>
          <p:cNvSpPr txBox="1">
            <a:spLocks noChangeArrowheads="1"/>
          </p:cNvSpPr>
          <p:nvPr/>
        </p:nvSpPr>
        <p:spPr bwMode="auto">
          <a:xfrm>
            <a:off x="6096000" y="3581400"/>
            <a:ext cx="1219200"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endParaRPr lang="en-US" sz="2000">
              <a:solidFill>
                <a:srgbClr val="000000"/>
              </a:solidFill>
              <a:ea typeface="SimSun" pitchFamily="2" charset="-122"/>
            </a:endParaRPr>
          </a:p>
          <a:p>
            <a:pPr algn="ctr" eaLnBrk="1" fontAlgn="base" hangingPunct="1">
              <a:spcBef>
                <a:spcPts val="1250"/>
              </a:spcBef>
              <a:spcAft>
                <a:spcPct val="0"/>
              </a:spcAft>
            </a:pPr>
            <a:r>
              <a:rPr lang="en-US" sz="2000">
                <a:solidFill>
                  <a:srgbClr val="000000"/>
                </a:solidFill>
                <a:ea typeface="SimSun" pitchFamily="2" charset="-122"/>
              </a:rPr>
              <a:t>Isolation</a:t>
            </a:r>
          </a:p>
          <a:p>
            <a:pPr algn="ctr" eaLnBrk="1" fontAlgn="base" hangingPunct="1">
              <a:spcBef>
                <a:spcPts val="1250"/>
              </a:spcBef>
              <a:spcAft>
                <a:spcPct val="0"/>
              </a:spcAft>
            </a:pPr>
            <a:endParaRPr lang="en-US" sz="2000">
              <a:solidFill>
                <a:srgbClr val="000000"/>
              </a:solidFill>
              <a:ea typeface="SimSun" pitchFamily="2" charset="-122"/>
            </a:endParaRPr>
          </a:p>
          <a:p>
            <a:pPr algn="ctr" eaLnBrk="1" fontAlgn="base" hangingPunct="1">
              <a:spcBef>
                <a:spcPts val="1250"/>
              </a:spcBef>
              <a:spcAft>
                <a:spcPct val="0"/>
              </a:spcAft>
            </a:pPr>
            <a:endParaRPr lang="en-US" sz="2000">
              <a:solidFill>
                <a:srgbClr val="000000"/>
              </a:solidFill>
              <a:ea typeface="SimSun" pitchFamily="2" charset="-122"/>
            </a:endParaRPr>
          </a:p>
        </p:txBody>
      </p:sp>
      <p:sp>
        <p:nvSpPr>
          <p:cNvPr id="78861" name="Text Box 12"/>
          <p:cNvSpPr txBox="1">
            <a:spLocks noChangeArrowheads="1"/>
          </p:cNvSpPr>
          <p:nvPr/>
        </p:nvSpPr>
        <p:spPr bwMode="auto">
          <a:xfrm>
            <a:off x="4800600" y="5029200"/>
            <a:ext cx="15240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Minimizing, Denying, Blaming</a:t>
            </a:r>
          </a:p>
        </p:txBody>
      </p:sp>
      <p:sp>
        <p:nvSpPr>
          <p:cNvPr id="78862" name="Text Box 13"/>
          <p:cNvSpPr txBox="1">
            <a:spLocks noChangeArrowheads="1"/>
          </p:cNvSpPr>
          <p:nvPr/>
        </p:nvSpPr>
        <p:spPr bwMode="auto">
          <a:xfrm>
            <a:off x="3276600" y="5105400"/>
            <a:ext cx="12192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Using Children</a:t>
            </a:r>
          </a:p>
        </p:txBody>
      </p:sp>
      <p:sp>
        <p:nvSpPr>
          <p:cNvPr id="78863" name="Text Box 14"/>
          <p:cNvSpPr txBox="1">
            <a:spLocks noChangeArrowheads="1"/>
          </p:cNvSpPr>
          <p:nvPr/>
        </p:nvSpPr>
        <p:spPr bwMode="auto">
          <a:xfrm>
            <a:off x="1981200" y="3886200"/>
            <a:ext cx="14478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Economic Abuse</a:t>
            </a:r>
          </a:p>
        </p:txBody>
      </p:sp>
      <p:sp>
        <p:nvSpPr>
          <p:cNvPr id="78864" name="Text Box 15"/>
          <p:cNvSpPr txBox="1">
            <a:spLocks noChangeArrowheads="1"/>
          </p:cNvSpPr>
          <p:nvPr/>
        </p:nvSpPr>
        <p:spPr bwMode="auto">
          <a:xfrm>
            <a:off x="2057400" y="2286000"/>
            <a:ext cx="12954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250"/>
              </a:spcBef>
              <a:spcAft>
                <a:spcPct val="0"/>
              </a:spcAft>
            </a:pPr>
            <a:r>
              <a:rPr lang="en-US" sz="2000">
                <a:solidFill>
                  <a:srgbClr val="000000"/>
                </a:solidFill>
                <a:ea typeface="SimSun" pitchFamily="2" charset="-122"/>
              </a:rPr>
              <a:t>Male Privilege</a:t>
            </a:r>
          </a:p>
        </p:txBody>
      </p:sp>
      <p:sp>
        <p:nvSpPr>
          <p:cNvPr id="78865" name="Oval 16"/>
          <p:cNvSpPr>
            <a:spLocks noChangeArrowheads="1"/>
          </p:cNvSpPr>
          <p:nvPr/>
        </p:nvSpPr>
        <p:spPr bwMode="auto">
          <a:xfrm>
            <a:off x="3886200" y="2590800"/>
            <a:ext cx="1676400" cy="1676400"/>
          </a:xfrm>
          <a:prstGeom prst="ellipse">
            <a:avLst/>
          </a:prstGeom>
          <a:solidFill>
            <a:srgbClr val="800080"/>
          </a:solidFill>
          <a:ln w="9360">
            <a:solidFill>
              <a:srgbClr val="000000"/>
            </a:solidFill>
            <a:miter lim="800000"/>
            <a:headEnd/>
            <a:tailEnd/>
          </a:ln>
        </p:spPr>
        <p:txBody>
          <a:bodyPr wrap="none" anchor="ctr"/>
          <a:lstStyle/>
          <a:p>
            <a:pPr fontAlgn="base">
              <a:spcBef>
                <a:spcPct val="0"/>
              </a:spcBef>
              <a:spcAft>
                <a:spcPct val="0"/>
              </a:spcAft>
            </a:pPr>
            <a:endParaRPr lang="en-US" sz="1400">
              <a:solidFill>
                <a:prstClr val="black"/>
              </a:solidFill>
            </a:endParaRPr>
          </a:p>
        </p:txBody>
      </p:sp>
      <p:sp>
        <p:nvSpPr>
          <p:cNvPr id="78866" name="Text Box 17"/>
          <p:cNvSpPr txBox="1">
            <a:spLocks noChangeArrowheads="1"/>
          </p:cNvSpPr>
          <p:nvPr/>
        </p:nvSpPr>
        <p:spPr bwMode="auto">
          <a:xfrm>
            <a:off x="4038600" y="2819400"/>
            <a:ext cx="1295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algn="ctr" eaLnBrk="1" fontAlgn="base" hangingPunct="1">
              <a:spcBef>
                <a:spcPts val="1500"/>
              </a:spcBef>
              <a:spcAft>
                <a:spcPct val="0"/>
              </a:spcAft>
            </a:pPr>
            <a:r>
              <a:rPr lang="en-US" sz="2400" b="1">
                <a:solidFill>
                  <a:srgbClr val="000000"/>
                </a:solidFill>
                <a:ea typeface="SimSun" pitchFamily="2" charset="-122"/>
              </a:rPr>
              <a:t>Power  &amp; Control</a:t>
            </a:r>
          </a:p>
        </p:txBody>
      </p:sp>
    </p:spTree>
    <p:extLst>
      <p:ext uri="{BB962C8B-B14F-4D97-AF65-F5344CB8AC3E}">
        <p14:creationId xmlns:p14="http://schemas.microsoft.com/office/powerpoint/2010/main" val="3960000626"/>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idx="4294967295"/>
          </p:nvPr>
        </p:nvSpPr>
        <p:spPr>
          <a:xfrm>
            <a:off x="457200" y="533400"/>
            <a:ext cx="7543800" cy="1435100"/>
          </a:xfrm>
        </p:spPr>
        <p:txBody>
          <a:bodyPr/>
          <a:lstStyle/>
          <a:p>
            <a:pPr algn="ctr" eaLnBrk="1" fontAlgn="auto" hangingPunct="1">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pPr>
            <a:r>
              <a:rPr lang="en-US" sz="4400" dirty="0" smtClean="0">
                <a:effectLst>
                  <a:outerShdw blurRad="38100" dist="38100" dir="2700000" algn="tl">
                    <a:srgbClr val="000000">
                      <a:alpha val="43137"/>
                    </a:srgbClr>
                  </a:outerShdw>
                </a:effectLst>
              </a:rPr>
              <a:t>Different Types of      Domestic Violence</a:t>
            </a:r>
          </a:p>
        </p:txBody>
      </p:sp>
      <p:sp>
        <p:nvSpPr>
          <p:cNvPr id="12290" name="Rectangle 2"/>
          <p:cNvSpPr>
            <a:spLocks noGrp="1" noChangeArrowheads="1"/>
          </p:cNvSpPr>
          <p:nvPr>
            <p:ph type="body" idx="4294967295"/>
          </p:nvPr>
        </p:nvSpPr>
        <p:spPr>
          <a:xfrm>
            <a:off x="457200" y="1719263"/>
            <a:ext cx="8229600" cy="4411662"/>
          </a:xfrm>
        </p:spPr>
        <p:txBody>
          <a:bodyPr/>
          <a:lstStyle/>
          <a:p>
            <a:pPr indent="-338138" algn="ctr" eaLnBrk="1" hangingPunct="1">
              <a:spcBef>
                <a:spcPts val="925"/>
              </a:spcBef>
              <a:buClrTx/>
              <a:buSzPct val="70000"/>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3700" smtClean="0"/>
              <a:t> </a:t>
            </a:r>
          </a:p>
          <a:p>
            <a:pPr indent="-338138" eaLnBrk="1" hangingPunct="1">
              <a:spcBef>
                <a:spcPts val="925"/>
              </a:spcBef>
              <a:buClrTx/>
              <a:buSzPct val="70000"/>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3700" smtClean="0"/>
              <a:t>There are four main types of abuse:</a:t>
            </a:r>
          </a:p>
          <a:p>
            <a:pPr marL="687388" lvl="1" indent="-346075" eaLnBrk="1" hangingPunct="1">
              <a:spcBef>
                <a:spcPts val="700"/>
              </a:spcBef>
              <a:buClr>
                <a:srgbClr val="669999"/>
              </a:buClr>
              <a:buSzPct val="70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800" smtClean="0"/>
              <a:t>Physical Abuse</a:t>
            </a:r>
          </a:p>
          <a:p>
            <a:pPr marL="687388" lvl="1" indent="-346075" eaLnBrk="1" hangingPunct="1">
              <a:spcBef>
                <a:spcPts val="700"/>
              </a:spcBef>
              <a:buClr>
                <a:srgbClr val="669999"/>
              </a:buClr>
              <a:buSzPct val="70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800" smtClean="0"/>
              <a:t>Emotional/Verbal Abuse</a:t>
            </a:r>
          </a:p>
          <a:p>
            <a:pPr marL="687388" lvl="1" indent="-346075" eaLnBrk="1" hangingPunct="1">
              <a:spcBef>
                <a:spcPts val="700"/>
              </a:spcBef>
              <a:buClr>
                <a:srgbClr val="669999"/>
              </a:buClr>
              <a:buSzPct val="70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800" smtClean="0"/>
              <a:t>Sexual Abuse</a:t>
            </a:r>
          </a:p>
          <a:p>
            <a:pPr marL="687388" lvl="1" indent="-346075" eaLnBrk="1" hangingPunct="1">
              <a:spcBef>
                <a:spcPts val="700"/>
              </a:spcBef>
              <a:buClr>
                <a:srgbClr val="669999"/>
              </a:buClr>
              <a:buSzPct val="70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800" smtClean="0"/>
              <a:t>Neglect</a:t>
            </a:r>
          </a:p>
          <a:p>
            <a:pPr indent="-338138" eaLnBrk="1" hangingPunct="1">
              <a:spcBef>
                <a:spcPts val="700"/>
              </a:spcBef>
              <a:buClrTx/>
              <a:buSzPct val="70000"/>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2800" smtClean="0"/>
          </a:p>
        </p:txBody>
      </p:sp>
    </p:spTree>
    <p:extLst>
      <p:ext uri="{BB962C8B-B14F-4D97-AF65-F5344CB8AC3E}">
        <p14:creationId xmlns:p14="http://schemas.microsoft.com/office/powerpoint/2010/main" val="1901991782"/>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2" end="2"/>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200"/>
                                  </p:stCondLst>
                                  <p:childTnLst>
                                    <p:set>
                                      <p:cBhvr>
                                        <p:cTn id="9" dur="1" fill="hold">
                                          <p:stCondLst>
                                            <p:cond delay="0"/>
                                          </p:stCondLst>
                                        </p:cTn>
                                        <p:tgtEl>
                                          <p:spTgt spid="12290">
                                            <p:txEl>
                                              <p:pRg st="3" end="3"/>
                                            </p:txEl>
                                          </p:spTgt>
                                        </p:tgtEl>
                                        <p:attrNameLst>
                                          <p:attrName>style.visibility</p:attrName>
                                        </p:attrNameLst>
                                      </p:cBhvr>
                                      <p:to>
                                        <p:strVal val="visible"/>
                                      </p:to>
                                    </p:set>
                                  </p:childTnLst>
                                </p:cTn>
                              </p:par>
                            </p:childTnLst>
                          </p:cTn>
                        </p:par>
                        <p:par>
                          <p:cTn id="10" fill="hold" nodeType="afterGroup">
                            <p:stCondLst>
                              <p:cond delay="200"/>
                            </p:stCondLst>
                            <p:childTnLst>
                              <p:par>
                                <p:cTn id="11" presetID="1" presetClass="entr" presetSubtype="0" fill="hold" nodeType="afterEffect">
                                  <p:stCondLst>
                                    <p:cond delay="200"/>
                                  </p:stCondLst>
                                  <p:childTnLst>
                                    <p:set>
                                      <p:cBhvr>
                                        <p:cTn id="12" dur="1" fill="hold">
                                          <p:stCondLst>
                                            <p:cond delay="0"/>
                                          </p:stCondLst>
                                        </p:cTn>
                                        <p:tgtEl>
                                          <p:spTgt spid="12290">
                                            <p:txEl>
                                              <p:pRg st="4" end="4"/>
                                            </p:txEl>
                                          </p:spTgt>
                                        </p:tgtEl>
                                        <p:attrNameLst>
                                          <p:attrName>style.visibility</p:attrName>
                                        </p:attrNameLst>
                                      </p:cBhvr>
                                      <p:to>
                                        <p:strVal val="visible"/>
                                      </p:to>
                                    </p:set>
                                  </p:childTnLst>
                                </p:cTn>
                              </p:par>
                            </p:childTnLst>
                          </p:cTn>
                        </p:par>
                        <p:par>
                          <p:cTn id="13" fill="hold" nodeType="afterGroup">
                            <p:stCondLst>
                              <p:cond delay="400"/>
                            </p:stCondLst>
                            <p:childTnLst>
                              <p:par>
                                <p:cTn id="14" presetID="1" presetClass="entr" presetSubtype="0" fill="hold" nodeType="afterEffect">
                                  <p:stCondLst>
                                    <p:cond delay="200"/>
                                  </p:stCondLst>
                                  <p:childTnLst>
                                    <p:set>
                                      <p:cBhvr>
                                        <p:cTn id="15" dur="1" fill="hold">
                                          <p:stCondLst>
                                            <p:cond delay="0"/>
                                          </p:stCondLst>
                                        </p:cTn>
                                        <p:tgtEl>
                                          <p:spTgt spid="1229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idx="4294967295"/>
          </p:nvPr>
        </p:nvSpPr>
        <p:spPr>
          <a:xfrm>
            <a:off x="457200" y="122238"/>
            <a:ext cx="7543800" cy="1295400"/>
          </a:xfrm>
        </p:spPr>
        <p:txBody>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5100" dirty="0" smtClean="0">
                <a:effectLst>
                  <a:outerShdw blurRad="38100" dist="38100" dir="2700000" algn="tl">
                    <a:srgbClr val="000000">
                      <a:alpha val="43137"/>
                    </a:srgbClr>
                  </a:outerShdw>
                </a:effectLst>
              </a:rPr>
              <a:t>Physical Abuse</a:t>
            </a:r>
          </a:p>
        </p:txBody>
      </p:sp>
      <p:sp>
        <p:nvSpPr>
          <p:cNvPr id="13314" name="Rectangle 2"/>
          <p:cNvSpPr>
            <a:spLocks noGrp="1" noChangeArrowheads="1"/>
          </p:cNvSpPr>
          <p:nvPr>
            <p:ph type="body" idx="4294967295"/>
          </p:nvPr>
        </p:nvSpPr>
        <p:spPr>
          <a:xfrm>
            <a:off x="457200" y="2459038"/>
            <a:ext cx="4038600" cy="3862387"/>
          </a:xfrm>
        </p:spPr>
        <p:txBody>
          <a:bodyPr>
            <a:normAutofit/>
          </a:bodyPr>
          <a:lstStyle/>
          <a:p>
            <a:pPr marL="274320" indent="-274320" eaLnBrk="1" fontAlgn="auto" hangingPunct="1">
              <a:spcAft>
                <a:spcPts val="0"/>
              </a:spcAft>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r>
              <a:rPr lang="en-US" dirty="0" smtClean="0"/>
              <a:t>Hitting</a:t>
            </a:r>
          </a:p>
          <a:p>
            <a:pPr marL="274320" indent="-274320" eaLnBrk="1" fontAlgn="auto" hangingPunct="1">
              <a:spcAft>
                <a:spcPts val="0"/>
              </a:spcAft>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r>
              <a:rPr lang="en-US" dirty="0" smtClean="0"/>
              <a:t>Punching</a:t>
            </a:r>
          </a:p>
          <a:p>
            <a:pPr marL="274320" indent="-274320" eaLnBrk="1" fontAlgn="auto" hangingPunct="1">
              <a:spcAft>
                <a:spcPts val="0"/>
              </a:spcAft>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r>
              <a:rPr lang="en-US" dirty="0" smtClean="0"/>
              <a:t>Kicking</a:t>
            </a:r>
          </a:p>
          <a:p>
            <a:pPr marL="274320" indent="-274320" eaLnBrk="1" fontAlgn="auto" hangingPunct="1">
              <a:spcAft>
                <a:spcPts val="0"/>
              </a:spcAft>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r>
              <a:rPr lang="en-US" dirty="0" smtClean="0"/>
              <a:t>Slapping</a:t>
            </a:r>
          </a:p>
          <a:p>
            <a:pPr marL="274320" indent="-274320" eaLnBrk="1" fontAlgn="auto" hangingPunct="1">
              <a:spcAft>
                <a:spcPts val="0"/>
              </a:spcAft>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r>
              <a:rPr lang="en-US" dirty="0" smtClean="0"/>
              <a:t>Biting</a:t>
            </a:r>
          </a:p>
          <a:p>
            <a:pPr marL="274320" indent="-274320" eaLnBrk="1" fontAlgn="auto" hangingPunct="1">
              <a:spcAft>
                <a:spcPts val="0"/>
              </a:spcAft>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r>
              <a:rPr lang="en-US" dirty="0" smtClean="0"/>
              <a:t>Choking</a:t>
            </a:r>
          </a:p>
          <a:p>
            <a:pPr marL="338138" indent="-338138" eaLnBrk="1" fontAlgn="auto" hangingPunct="1">
              <a:spcAft>
                <a:spcPts val="0"/>
              </a:spcAft>
              <a:buClrTx/>
              <a:buSzPct val="70000"/>
              <a:buFontTx/>
              <a:buNone/>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defRPr/>
            </a:pPr>
            <a:endParaRPr lang="en-US" dirty="0" smtClean="0"/>
          </a:p>
        </p:txBody>
      </p:sp>
      <p:sp>
        <p:nvSpPr>
          <p:cNvPr id="13315" name="Rectangle 3"/>
          <p:cNvSpPr>
            <a:spLocks noGrp="1" noChangeArrowheads="1"/>
          </p:cNvSpPr>
          <p:nvPr>
            <p:ph type="body" idx="4294967295"/>
          </p:nvPr>
        </p:nvSpPr>
        <p:spPr>
          <a:xfrm>
            <a:off x="3886200" y="2362200"/>
            <a:ext cx="4038600" cy="3746500"/>
          </a:xfrm>
        </p:spPr>
        <p:txBody>
          <a:bodyPr/>
          <a:lstStyle/>
          <a:p>
            <a:pPr eaLnBrk="1" hangingPunct="1">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Spit on</a:t>
            </a:r>
          </a:p>
          <a:p>
            <a:pPr eaLnBrk="1" hangingPunct="1">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Reckless driving</a:t>
            </a:r>
          </a:p>
          <a:p>
            <a:pPr eaLnBrk="1" hangingPunct="1">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Forced to leave home</a:t>
            </a:r>
          </a:p>
          <a:p>
            <a:pPr eaLnBrk="1" hangingPunct="1">
              <a:buClr>
                <a:srgbClr val="330066"/>
              </a:buClr>
              <a:buSzPct val="70000"/>
              <a:buFont typeface="Wingdings" pitchFamily="2" charset="2"/>
              <a:buChar char="q"/>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Forced from leaving home</a:t>
            </a:r>
          </a:p>
        </p:txBody>
      </p:sp>
    </p:spTree>
    <p:extLst>
      <p:ext uri="{BB962C8B-B14F-4D97-AF65-F5344CB8AC3E}">
        <p14:creationId xmlns:p14="http://schemas.microsoft.com/office/powerpoint/2010/main" val="3872884761"/>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par>
                                <p:cTn id="7" presetID="1" presetClass="entr" presetSubtype="0" fill="hold" nodeType="withEffect">
                                  <p:stCondLst>
                                    <p:cond delay="400"/>
                                  </p:stCondLst>
                                  <p:childTnLst>
                                    <p:set>
                                      <p:cBhvr>
                                        <p:cTn id="8" dur="1" fill="hold">
                                          <p:stCondLst>
                                            <p:cond delay="0"/>
                                          </p:stCondLst>
                                        </p:cTn>
                                        <p:tgtEl>
                                          <p:spTgt spid="13314">
                                            <p:txEl>
                                              <p:pRg st="1" end="1"/>
                                            </p:txEl>
                                          </p:spTgt>
                                        </p:tgtEl>
                                        <p:attrNameLst>
                                          <p:attrName>style.visibility</p:attrName>
                                        </p:attrNameLst>
                                      </p:cBhvr>
                                      <p:to>
                                        <p:strVal val="visible"/>
                                      </p:to>
                                    </p:set>
                                  </p:childTnLst>
                                </p:cTn>
                              </p:par>
                              <p:par>
                                <p:cTn id="9" presetID="1" presetClass="entr" presetSubtype="0" fill="hold" nodeType="withEffect">
                                  <p:stCondLst>
                                    <p:cond delay="700"/>
                                  </p:stCondLst>
                                  <p:childTnLst>
                                    <p:set>
                                      <p:cBhvr>
                                        <p:cTn id="10" dur="1" fill="hold">
                                          <p:stCondLst>
                                            <p:cond delay="0"/>
                                          </p:stCondLst>
                                        </p:cTn>
                                        <p:tgtEl>
                                          <p:spTgt spid="13314">
                                            <p:txEl>
                                              <p:pRg st="2" end="2"/>
                                            </p:txEl>
                                          </p:spTgt>
                                        </p:tgtEl>
                                        <p:attrNameLst>
                                          <p:attrName>style.visibility</p:attrName>
                                        </p:attrNameLst>
                                      </p:cBhvr>
                                      <p:to>
                                        <p:strVal val="visible"/>
                                      </p:to>
                                    </p:set>
                                  </p:childTnLst>
                                </p:cTn>
                              </p:par>
                              <p:par>
                                <p:cTn id="11" presetID="1" presetClass="entr" presetSubtype="0" fill="hold" nodeType="withEffect">
                                  <p:stCondLst>
                                    <p:cond delay="1000"/>
                                  </p:stCondLst>
                                  <p:childTnLst>
                                    <p:set>
                                      <p:cBhvr>
                                        <p:cTn id="12" dur="1" fill="hold">
                                          <p:stCondLst>
                                            <p:cond delay="0"/>
                                          </p:stCondLst>
                                        </p:cTn>
                                        <p:tgtEl>
                                          <p:spTgt spid="13314">
                                            <p:txEl>
                                              <p:pRg st="3" end="3"/>
                                            </p:txEl>
                                          </p:spTgt>
                                        </p:tgtEl>
                                        <p:attrNameLst>
                                          <p:attrName>style.visibility</p:attrName>
                                        </p:attrNameLst>
                                      </p:cBhvr>
                                      <p:to>
                                        <p:strVal val="visible"/>
                                      </p:to>
                                    </p:set>
                                  </p:childTnLst>
                                </p:cTn>
                              </p:par>
                              <p:par>
                                <p:cTn id="13" presetID="1" presetClass="entr" presetSubtype="0" fill="hold" nodeType="withEffect">
                                  <p:stCondLst>
                                    <p:cond delay="1200"/>
                                  </p:stCondLst>
                                  <p:childTnLst>
                                    <p:set>
                                      <p:cBhvr>
                                        <p:cTn id="14" dur="1" fill="hold">
                                          <p:stCondLst>
                                            <p:cond delay="0"/>
                                          </p:stCondLst>
                                        </p:cTn>
                                        <p:tgtEl>
                                          <p:spTgt spid="13314">
                                            <p:txEl>
                                              <p:pRg st="4" end="4"/>
                                            </p:txEl>
                                          </p:spTgt>
                                        </p:tgtEl>
                                        <p:attrNameLst>
                                          <p:attrName>style.visibility</p:attrName>
                                        </p:attrNameLst>
                                      </p:cBhvr>
                                      <p:to>
                                        <p:strVal val="visible"/>
                                      </p:to>
                                    </p:set>
                                  </p:childTnLst>
                                </p:cTn>
                              </p:par>
                              <p:par>
                                <p:cTn id="15" presetID="1" presetClass="entr" presetSubtype="0" fill="hold" nodeType="withEffect">
                                  <p:stCondLst>
                                    <p:cond delay="1500"/>
                                  </p:stCondLst>
                                  <p:childTnLst>
                                    <p:set>
                                      <p:cBhvr>
                                        <p:cTn id="16" dur="1" fill="hold">
                                          <p:stCondLst>
                                            <p:cond delay="0"/>
                                          </p:stCondLst>
                                        </p:cTn>
                                        <p:tgtEl>
                                          <p:spTgt spid="13314">
                                            <p:txEl>
                                              <p:pRg st="5" end="5"/>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331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31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31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idx="4294967295"/>
          </p:nvPr>
        </p:nvSpPr>
        <p:spPr>
          <a:xfrm>
            <a:off x="457200" y="122238"/>
            <a:ext cx="7543800" cy="1295400"/>
          </a:xfrm>
        </p:spPr>
        <p:txBody>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700" dirty="0" smtClean="0">
                <a:effectLst>
                  <a:outerShdw blurRad="38100" dist="38100" dir="2700000" algn="tl">
                    <a:srgbClr val="000000">
                      <a:alpha val="43137"/>
                    </a:srgbClr>
                  </a:outerShdw>
                </a:effectLst>
              </a:rPr>
              <a:t>Physical Abuse</a:t>
            </a:r>
          </a:p>
        </p:txBody>
      </p:sp>
      <p:sp>
        <p:nvSpPr>
          <p:cNvPr id="81923" name="Rectangle 2"/>
          <p:cNvSpPr>
            <a:spLocks noGrp="1" noChangeArrowheads="1"/>
          </p:cNvSpPr>
          <p:nvPr>
            <p:ph type="body" idx="4294967295"/>
          </p:nvPr>
        </p:nvSpPr>
        <p:spPr>
          <a:xfrm>
            <a:off x="457200" y="1719263"/>
            <a:ext cx="8229600" cy="4411662"/>
          </a:xfrm>
        </p:spPr>
        <p:txBody>
          <a:bodyPr/>
          <a:lstStyle/>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Damaged property when angry (thrown objects, punched walls, kicked doors, etc.) </a:t>
            </a:r>
          </a:p>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Preventing someone to seek help</a:t>
            </a:r>
          </a:p>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Hurting loved ones such as children or pets</a:t>
            </a:r>
          </a:p>
        </p:txBody>
      </p:sp>
    </p:spTree>
    <p:extLst>
      <p:ext uri="{BB962C8B-B14F-4D97-AF65-F5344CB8AC3E}">
        <p14:creationId xmlns:p14="http://schemas.microsoft.com/office/powerpoint/2010/main" val="4168949077"/>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a:xfrm>
            <a:off x="457200" y="320040"/>
            <a:ext cx="7239000" cy="1143000"/>
          </a:xfrm>
        </p:spPr>
        <p:txBody>
          <a:bodyPr>
            <a:normAutofit fontScale="90000"/>
          </a:bodyPr>
          <a:lstStyle/>
          <a:p>
            <a:pPr algn="ct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5100" dirty="0" smtClean="0">
                <a:solidFill>
                  <a:srgbClr val="660066"/>
                </a:solidFill>
              </a:rPr>
              <a:t>    </a:t>
            </a:r>
            <a:r>
              <a:rPr lang="en-US" sz="4400" dirty="0" smtClean="0">
                <a:effectLst>
                  <a:outerShdw blurRad="38100" dist="38100" dir="2700000" algn="tl">
                    <a:srgbClr val="000000">
                      <a:alpha val="43137"/>
                    </a:srgbClr>
                  </a:outerShdw>
                </a:effectLst>
              </a:rPr>
              <a:t>Emotional/Verbal  Abuse</a:t>
            </a:r>
          </a:p>
        </p:txBody>
      </p:sp>
      <p:sp>
        <p:nvSpPr>
          <p:cNvPr id="82947" name="Rectangle 2"/>
          <p:cNvSpPr>
            <a:spLocks noGrp="1" noChangeArrowheads="1"/>
          </p:cNvSpPr>
          <p:nvPr>
            <p:ph idx="1"/>
          </p:nvPr>
        </p:nvSpPr>
        <p:spPr/>
        <p:txBody>
          <a:bodyPr/>
          <a:lstStyle/>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Name calling</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Insults</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Constantly criticizing</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Extreme jealousy</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Isolation from friends and family</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Controls finances</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Threats to hurt/damage family, pets, and/or property</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Monitors personal activity</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mtClean="0"/>
              <a:t>Humiliation</a:t>
            </a:r>
          </a:p>
          <a:p>
            <a:pPr marL="338138" indent="-338138" eaLnBrk="1" hangingPunct="1">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endParaRPr lang="en-US" smtClean="0"/>
          </a:p>
        </p:txBody>
      </p:sp>
    </p:spTree>
    <p:extLst>
      <p:ext uri="{BB962C8B-B14F-4D97-AF65-F5344CB8AC3E}">
        <p14:creationId xmlns:p14="http://schemas.microsoft.com/office/powerpoint/2010/main" val="2233701835"/>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idx="4294967295"/>
          </p:nvPr>
        </p:nvSpPr>
        <p:spPr>
          <a:xfrm>
            <a:off x="457200" y="122238"/>
            <a:ext cx="7543800" cy="1295400"/>
          </a:xfrm>
        </p:spPr>
        <p:txBody>
          <a:bodyPr/>
          <a:lstStyle/>
          <a:p>
            <a:pPr algn="ct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5100" dirty="0" smtClean="0">
                <a:effectLst>
                  <a:outerShdw blurRad="38100" dist="38100" dir="2700000" algn="tl">
                    <a:srgbClr val="000000">
                      <a:alpha val="43137"/>
                    </a:srgbClr>
                  </a:outerShdw>
                </a:effectLst>
              </a:rPr>
              <a:t>Sexual Abuse</a:t>
            </a:r>
          </a:p>
        </p:txBody>
      </p:sp>
      <p:sp>
        <p:nvSpPr>
          <p:cNvPr id="83971" name="Rectangle 2"/>
          <p:cNvSpPr>
            <a:spLocks noGrp="1" noChangeArrowheads="1"/>
          </p:cNvSpPr>
          <p:nvPr>
            <p:ph type="body" idx="4294967295"/>
          </p:nvPr>
        </p:nvSpPr>
        <p:spPr>
          <a:xfrm>
            <a:off x="457200" y="2239963"/>
            <a:ext cx="7467600" cy="3949700"/>
          </a:xfrm>
        </p:spPr>
        <p:txBody>
          <a:bodyPr/>
          <a:lstStyle/>
          <a:p>
            <a:pPr marL="338138" indent="-338138" eaLnBrk="1" hangingPunct="1">
              <a:spcBef>
                <a:spcPts val="7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z="2800" smtClean="0"/>
              <a:t>Believes in rigid gender roles</a:t>
            </a:r>
          </a:p>
          <a:p>
            <a:pPr marL="338138" indent="-338138" eaLnBrk="1" hangingPunct="1">
              <a:spcBef>
                <a:spcPts val="7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z="2800" smtClean="0"/>
              <a:t>Controls apparel</a:t>
            </a:r>
          </a:p>
          <a:p>
            <a:pPr marL="338138" indent="-338138" eaLnBrk="1" hangingPunct="1">
              <a:spcBef>
                <a:spcPts val="7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z="2800" smtClean="0"/>
              <a:t>Force/manipulation used in sexual activity</a:t>
            </a:r>
          </a:p>
          <a:p>
            <a:pPr marL="338138" indent="-338138" eaLnBrk="1" hangingPunct="1">
              <a:spcBef>
                <a:spcPts val="7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z="2800" smtClean="0"/>
              <a:t>Accusations of cheating</a:t>
            </a:r>
          </a:p>
          <a:p>
            <a:pPr marL="338138" indent="-338138" eaLnBrk="1" hangingPunct="1">
              <a:spcBef>
                <a:spcPts val="7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z="2800" smtClean="0"/>
              <a:t>Disrespects sexual feelings/limits </a:t>
            </a:r>
          </a:p>
          <a:p>
            <a:pPr marL="338138" indent="-338138" eaLnBrk="1" hangingPunct="1">
              <a:spcBef>
                <a:spcPts val="7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endParaRPr lang="en-US" sz="2800" smtClean="0"/>
          </a:p>
          <a:p>
            <a:pPr marL="338138" indent="-338138" eaLnBrk="1" hangingPunct="1">
              <a:spcBef>
                <a:spcPts val="700"/>
              </a:spcBef>
              <a:buClrTx/>
              <a:buSzPct val="70000"/>
              <a:buFontTx/>
              <a:buNone/>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endParaRPr lang="en-US" sz="2800" smtClean="0"/>
          </a:p>
        </p:txBody>
      </p:sp>
    </p:spTree>
    <p:extLst>
      <p:ext uri="{BB962C8B-B14F-4D97-AF65-F5344CB8AC3E}">
        <p14:creationId xmlns:p14="http://schemas.microsoft.com/office/powerpoint/2010/main" val="2935783310"/>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idx="4294967295"/>
          </p:nvPr>
        </p:nvSpPr>
        <p:spPr>
          <a:xfrm>
            <a:off x="457200" y="122238"/>
            <a:ext cx="7543800" cy="1295400"/>
          </a:xfrm>
        </p:spPr>
        <p:txBody>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5400" dirty="0" smtClean="0">
                <a:effectLst>
                  <a:outerShdw blurRad="38100" dist="38100" dir="2700000" algn="tl">
                    <a:srgbClr val="000000">
                      <a:alpha val="43137"/>
                    </a:srgbClr>
                  </a:outerShdw>
                </a:effectLst>
              </a:rPr>
              <a:t>Neglect</a:t>
            </a:r>
          </a:p>
        </p:txBody>
      </p:sp>
      <p:sp>
        <p:nvSpPr>
          <p:cNvPr id="84995" name="Rectangle 2"/>
          <p:cNvSpPr>
            <a:spLocks noGrp="1" noChangeArrowheads="1"/>
          </p:cNvSpPr>
          <p:nvPr>
            <p:ph type="body" idx="4294967295"/>
          </p:nvPr>
        </p:nvSpPr>
        <p:spPr>
          <a:xfrm>
            <a:off x="457200" y="1719263"/>
            <a:ext cx="8229600" cy="4411662"/>
          </a:xfrm>
        </p:spPr>
        <p:txBody>
          <a:bodyPr/>
          <a:lstStyle/>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Withholding significant living necessities </a:t>
            </a:r>
          </a:p>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				</a:t>
            </a:r>
          </a:p>
          <a:p>
            <a:pPr marL="341313" indent="-338138"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algn="ctr" eaLnBrk="1" hangingPunct="1">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p:txBody>
      </p:sp>
    </p:spTree>
    <p:extLst>
      <p:ext uri="{BB962C8B-B14F-4D97-AF65-F5344CB8AC3E}">
        <p14:creationId xmlns:p14="http://schemas.microsoft.com/office/powerpoint/2010/main" val="1841146387"/>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4294967295"/>
          </p:nvPr>
        </p:nvSpPr>
        <p:spPr>
          <a:xfrm>
            <a:off x="457200" y="1719263"/>
            <a:ext cx="8229600" cy="4411662"/>
          </a:xfrm>
        </p:spPr>
        <p:txBody>
          <a:bodyPr/>
          <a:lstStyle/>
          <a:p>
            <a:pPr indent="-338138" algn="ctr" eaLnBrk="1" hangingPunct="1">
              <a:spcBef>
                <a:spcPts val="1500"/>
              </a:spcBef>
              <a:buClrTx/>
              <a:buSzPct val="70000"/>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6000" smtClean="0"/>
              <a:t>Why didn’t she just leave???</a:t>
            </a:r>
          </a:p>
        </p:txBody>
      </p:sp>
    </p:spTree>
    <p:extLst>
      <p:ext uri="{BB962C8B-B14F-4D97-AF65-F5344CB8AC3E}">
        <p14:creationId xmlns:p14="http://schemas.microsoft.com/office/powerpoint/2010/main" val="3510873363"/>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18434">
                                            <p:txEl>
                                              <p:pRg st="0" end="0"/>
                                            </p:txEl>
                                          </p:spTgt>
                                        </p:tgtEl>
                                        <p:attrNameLst>
                                          <p:attrName>style.visibility</p:attrName>
                                        </p:attrNameLst>
                                      </p:cBhvr>
                                      <p:to>
                                        <p:strVal val="visible"/>
                                      </p:to>
                                    </p:set>
                                    <p:anim calcmode="lin" valueType="num">
                                      <p:cBhvr additive="repl">
                                        <p:cTn id="7" dur="500" fill="hold"/>
                                        <p:tgtEl>
                                          <p:spTgt spid="18434">
                                            <p:txEl>
                                              <p:pRg st="0" end="0"/>
                                            </p:txEl>
                                          </p:spTgt>
                                        </p:tgtEl>
                                        <p:attrNameLst>
                                          <p:attrName>ppt_x</p:attrName>
                                        </p:attrNameLst>
                                      </p:cBhvr>
                                      <p:tavLst>
                                        <p:tav tm="100000">
                                          <p:val>
                                            <p:strVal val="#ppt_x"/>
                                          </p:val>
                                        </p:tav>
                                        <p:tav>
                                          <p:val>
                                            <p:strVal val="#ppt_x"/>
                                          </p:val>
                                        </p:tav>
                                      </p:tavLst>
                                    </p:anim>
                                    <p:anim calcmode="lin" valueType="num">
                                      <p:cBhvr additive="repl">
                                        <p:cTn id="8" dur="500" fill="hold"/>
                                        <p:tgtEl>
                                          <p:spTgt spid="18434">
                                            <p:txEl>
                                              <p:pRg st="0" end="0"/>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pPr>
              <a:lnSpc>
                <a:spcPct val="150000"/>
              </a:lnSpc>
              <a:spcAft>
                <a:spcPts val="600"/>
              </a:spcAft>
            </a:pPr>
            <a:r>
              <a:rPr lang="en-US" dirty="0" smtClean="0"/>
              <a:t>Define terms and understand WV law</a:t>
            </a:r>
          </a:p>
          <a:p>
            <a:pPr>
              <a:lnSpc>
                <a:spcPct val="150000"/>
              </a:lnSpc>
              <a:spcAft>
                <a:spcPts val="600"/>
              </a:spcAft>
            </a:pPr>
            <a:r>
              <a:rPr lang="en-US" dirty="0" smtClean="0"/>
              <a:t>Understand abusive behavior dynamics and impact on victims</a:t>
            </a:r>
          </a:p>
          <a:p>
            <a:pPr>
              <a:lnSpc>
                <a:spcPct val="150000"/>
              </a:lnSpc>
              <a:spcAft>
                <a:spcPts val="600"/>
              </a:spcAft>
            </a:pPr>
            <a:r>
              <a:rPr lang="en-US" dirty="0" smtClean="0"/>
              <a:t>Gain knowledge of protective capacities available to victims</a:t>
            </a:r>
          </a:p>
          <a:p>
            <a:pPr lvl="0">
              <a:lnSpc>
                <a:spcPct val="150000"/>
              </a:lnSpc>
              <a:spcAft>
                <a:spcPts val="600"/>
              </a:spcAft>
            </a:pPr>
            <a:r>
              <a:rPr lang="en-US" dirty="0"/>
              <a:t>Identify investigative techniques for responding to incidents of domestic violence</a:t>
            </a:r>
          </a:p>
          <a:p>
            <a:pPr>
              <a:lnSpc>
                <a:spcPct val="150000"/>
              </a:lnSpc>
              <a:spcAft>
                <a:spcPts val="600"/>
              </a:spcAft>
            </a:pPr>
            <a:endParaRPr lang="en-US" dirty="0" smtClean="0"/>
          </a:p>
          <a:p>
            <a:endParaRPr lang="en-US" dirty="0"/>
          </a:p>
        </p:txBody>
      </p:sp>
    </p:spTree>
    <p:extLst>
      <p:ext uri="{BB962C8B-B14F-4D97-AF65-F5344CB8AC3E}">
        <p14:creationId xmlns:p14="http://schemas.microsoft.com/office/powerpoint/2010/main" val="3845101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idx="4294967295"/>
          </p:nvPr>
        </p:nvSpPr>
        <p:spPr>
          <a:xfrm>
            <a:off x="457200" y="122238"/>
            <a:ext cx="7543800" cy="1295400"/>
          </a:xfrm>
        </p:spPr>
        <p:txBody>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5400" b="0" dirty="0" smtClean="0"/>
              <a:t>Physical Impact</a:t>
            </a:r>
          </a:p>
        </p:txBody>
      </p:sp>
      <p:sp>
        <p:nvSpPr>
          <p:cNvPr id="19458" name="Rectangle 2"/>
          <p:cNvSpPr>
            <a:spLocks noGrp="1" noChangeArrowheads="1"/>
          </p:cNvSpPr>
          <p:nvPr>
            <p:ph type="body" idx="4294967295"/>
          </p:nvPr>
        </p:nvSpPr>
        <p:spPr>
          <a:xfrm>
            <a:off x="457200" y="1719263"/>
            <a:ext cx="4038600" cy="4411662"/>
          </a:xfrm>
        </p:spPr>
        <p:txBody>
          <a:bodyPr/>
          <a:lstStyle/>
          <a:p>
            <a:pPr marL="341313" indent="-338138" eaLnBrk="1" hangingPunct="1">
              <a:spcBef>
                <a:spcPts val="650"/>
              </a:spcBef>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Injuries</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Death</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Delay in seeking treatment</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Pregnancy complications</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Chronic pain symptoms with no evident cause</a:t>
            </a:r>
          </a:p>
        </p:txBody>
      </p:sp>
      <p:grpSp>
        <p:nvGrpSpPr>
          <p:cNvPr id="87044" name="Group 3"/>
          <p:cNvGrpSpPr>
            <a:grpSpLocks/>
          </p:cNvGrpSpPr>
          <p:nvPr/>
        </p:nvGrpSpPr>
        <p:grpSpPr bwMode="auto">
          <a:xfrm>
            <a:off x="4616450" y="1828800"/>
            <a:ext cx="4025900" cy="4113213"/>
            <a:chOff x="2908" y="1152"/>
            <a:chExt cx="2536" cy="2591"/>
          </a:xfrm>
        </p:grpSpPr>
        <p:pic>
          <p:nvPicPr>
            <p:cNvPr id="8704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8" y="1152"/>
              <a:ext cx="2537" cy="2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7046" name="Text Box 5"/>
            <p:cNvSpPr txBox="1">
              <a:spLocks noChangeArrowheads="1"/>
            </p:cNvSpPr>
            <p:nvPr/>
          </p:nvSpPr>
          <p:spPr bwMode="auto">
            <a:xfrm>
              <a:off x="2908" y="1152"/>
              <a:ext cx="2537" cy="2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fontAlgn="base" hangingPunct="1">
                <a:spcBef>
                  <a:spcPct val="0"/>
                </a:spcBef>
                <a:spcAft>
                  <a:spcPct val="0"/>
                </a:spcAft>
              </a:pPr>
              <a:endParaRPr lang="en-US">
                <a:solidFill>
                  <a:prstClr val="black"/>
                </a:solidFill>
              </a:endParaRPr>
            </a:p>
          </p:txBody>
        </p:sp>
      </p:grpSp>
    </p:spTree>
    <p:extLst>
      <p:ext uri="{BB962C8B-B14F-4D97-AF65-F5344CB8AC3E}">
        <p14:creationId xmlns:p14="http://schemas.microsoft.com/office/powerpoint/2010/main" val="763146406"/>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94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1"/>
          <p:cNvSpPr txBox="1">
            <a:spLocks noChangeArrowheads="1"/>
          </p:cNvSpPr>
          <p:nvPr/>
        </p:nvSpPr>
        <p:spPr bwMode="auto">
          <a:xfrm>
            <a:off x="228600" y="533400"/>
            <a:ext cx="75977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eaLnBrk="1" fontAlgn="base" hangingPunct="1">
              <a:spcBef>
                <a:spcPct val="0"/>
              </a:spcBef>
              <a:spcAft>
                <a:spcPct val="0"/>
              </a:spcAft>
            </a:pPr>
            <a:r>
              <a:rPr lang="en-US" sz="5400">
                <a:solidFill>
                  <a:srgbClr val="330066"/>
                </a:solidFill>
                <a:latin typeface="Arial Rounded MT Bold" pitchFamily="34" charset="0"/>
                <a:ea typeface="SimSun" pitchFamily="2" charset="-122"/>
              </a:rPr>
              <a:t>       </a:t>
            </a:r>
          </a:p>
        </p:txBody>
      </p:sp>
      <p:sp>
        <p:nvSpPr>
          <p:cNvPr id="88067" name="Text Box 2"/>
          <p:cNvSpPr txBox="1">
            <a:spLocks noChangeArrowheads="1"/>
          </p:cNvSpPr>
          <p:nvPr/>
        </p:nvSpPr>
        <p:spPr bwMode="auto">
          <a:xfrm>
            <a:off x="914400" y="1676400"/>
            <a:ext cx="6553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fontAlgn="base" hangingPunct="1">
              <a:spcBef>
                <a:spcPct val="0"/>
              </a:spcBef>
              <a:spcAft>
                <a:spcPct val="0"/>
              </a:spcAft>
            </a:pPr>
            <a:endParaRPr lang="en-US">
              <a:solidFill>
                <a:prstClr val="black"/>
              </a:solidFill>
            </a:endParaRPr>
          </a:p>
        </p:txBody>
      </p:sp>
      <p:sp>
        <p:nvSpPr>
          <p:cNvPr id="19460" name="Rectangle 3"/>
          <p:cNvSpPr>
            <a:spLocks noGrp="1" noChangeArrowheads="1"/>
          </p:cNvSpPr>
          <p:nvPr>
            <p:ph type="title" idx="4294967295"/>
          </p:nvPr>
        </p:nvSpPr>
        <p:spPr>
          <a:xfrm>
            <a:off x="457200" y="122238"/>
            <a:ext cx="7543800" cy="1295400"/>
          </a:xfrm>
        </p:spPr>
        <p:txBody>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700" b="0" dirty="0" smtClean="0"/>
              <a:t>Behavioral Impact</a:t>
            </a:r>
          </a:p>
        </p:txBody>
      </p:sp>
      <p:sp>
        <p:nvSpPr>
          <p:cNvPr id="20484" name="Rectangle 4"/>
          <p:cNvSpPr>
            <a:spLocks noGrp="1" noChangeArrowheads="1"/>
          </p:cNvSpPr>
          <p:nvPr>
            <p:ph type="body" idx="4294967295"/>
          </p:nvPr>
        </p:nvSpPr>
        <p:spPr>
          <a:xfrm>
            <a:off x="533400" y="1760538"/>
            <a:ext cx="4038600" cy="4411662"/>
          </a:xfrm>
        </p:spPr>
        <p:txBody>
          <a:bodyPr/>
          <a:lstStyle/>
          <a:p>
            <a:pPr marL="341313" indent="-338138" eaLnBrk="1" hangingPunct="1">
              <a:spcBef>
                <a:spcPts val="650"/>
              </a:spcBef>
              <a:buClrTx/>
              <a:buSzPct val="70000"/>
              <a:buFontTx/>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mtClean="0"/>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Depression</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Thoughts of suicide</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Anxiety and/or panic attacks</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Sleeplessness</a:t>
            </a:r>
          </a:p>
          <a:p>
            <a:pPr marL="341313" indent="-338138" eaLnBrk="1" hangingPunct="1">
              <a:spcBef>
                <a:spcPts val="650"/>
              </a:spcBef>
              <a:buClr>
                <a:srgbClr val="330066"/>
              </a:buClr>
              <a:buSzPct val="70000"/>
              <a:buFont typeface="Wingdings" pitchFamily="2" charset="2"/>
              <a:buChar char=""/>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mtClean="0"/>
              <a:t>Alcohol/substance abuse problems</a:t>
            </a:r>
          </a:p>
        </p:txBody>
      </p:sp>
      <p:pic>
        <p:nvPicPr>
          <p:cNvPr id="8807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1905000"/>
            <a:ext cx="4038600" cy="441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470167671"/>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20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idx="4294967295"/>
          </p:nvPr>
        </p:nvSpPr>
        <p:spPr>
          <a:xfrm>
            <a:off x="457200" y="26988"/>
            <a:ext cx="7540625" cy="1385887"/>
          </a:xfrm>
        </p:spPr>
        <p:txBody>
          <a:bodyPr>
            <a:normAutofit fontScale="90000"/>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700" b="0" dirty="0" smtClean="0"/>
              <a:t>Psychological Impact</a:t>
            </a:r>
          </a:p>
        </p:txBody>
      </p:sp>
      <p:sp>
        <p:nvSpPr>
          <p:cNvPr id="89091" name="Rectangle 2"/>
          <p:cNvSpPr>
            <a:spLocks noGrp="1" noChangeArrowheads="1"/>
          </p:cNvSpPr>
          <p:nvPr>
            <p:ph type="body" idx="4294967295"/>
          </p:nvPr>
        </p:nvSpPr>
        <p:spPr>
          <a:xfrm>
            <a:off x="457200" y="1719263"/>
            <a:ext cx="4014788" cy="4502150"/>
          </a:xfrm>
        </p:spPr>
        <p:txBody>
          <a:bodyPr/>
          <a:lstStyle/>
          <a:p>
            <a:pPr indent="-341313" eaLnBrk="1" hangingPunct="1">
              <a:buSzPct val="45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mtClean="0"/>
              <a:t>Decreased self-esteem</a:t>
            </a:r>
          </a:p>
          <a:p>
            <a:pPr indent="-341313" eaLnBrk="1" hangingPunct="1">
              <a:buSzPct val="45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mtClean="0"/>
              <a:t>Symptoms of PTSD</a:t>
            </a:r>
          </a:p>
          <a:p>
            <a:pPr indent="-341313" eaLnBrk="1" hangingPunct="1">
              <a:buSzPct val="45000"/>
              <a:buFont typeface="Wingdings" pitchFamily="2" charset="2"/>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mtClean="0"/>
              <a:t>Learned helplessness</a:t>
            </a:r>
          </a:p>
        </p:txBody>
      </p:sp>
      <p:pic>
        <p:nvPicPr>
          <p:cNvPr id="89092" name="Picture 3" descr="C:\Users\WV FRIS\AppData\Local\Microsoft\Windows\Temporary Internet Files\Content.IE5\9C6CKPME\MP90017881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2362200"/>
            <a:ext cx="2462213"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9151675"/>
      </p:ext>
    </p:extLst>
  </p:cSld>
  <p:clrMapOvr>
    <a:masterClrMapping/>
  </p:clrMapOvr>
  <p:transition>
    <p:wheel spokes="2"/>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ffectLst>
                  <a:outerShdw blurRad="38100" dist="38100" dir="2700000" algn="tl">
                    <a:srgbClr val="000000">
                      <a:alpha val="43137"/>
                    </a:srgbClr>
                  </a:outerShdw>
                </a:effectLst>
              </a:rPr>
              <a:t>Protective Order</a:t>
            </a:r>
            <a:endParaRPr lang="en-US" dirty="0">
              <a:effectLst>
                <a:outerShdw blurRad="38100" dist="38100" dir="2700000" algn="tl">
                  <a:srgbClr val="000000">
                    <a:alpha val="43137"/>
                  </a:srgbClr>
                </a:outerShdw>
              </a:effectLst>
            </a:endParaRPr>
          </a:p>
        </p:txBody>
      </p:sp>
      <p:sp>
        <p:nvSpPr>
          <p:cNvPr id="90115" name="Content Placeholder 2"/>
          <p:cNvSpPr>
            <a:spLocks noGrp="1"/>
          </p:cNvSpPr>
          <p:nvPr>
            <p:ph idx="1"/>
          </p:nvPr>
        </p:nvSpPr>
        <p:spPr/>
        <p:txBody>
          <a:bodyPr/>
          <a:lstStyle/>
          <a:p>
            <a:pPr eaLnBrk="1" hangingPunct="1"/>
            <a:r>
              <a:rPr lang="en-US" smtClean="0"/>
              <a:t>A protective order is issued to prevent an individual from engaging in violent or threatening acts against, harassment of, contact or communication with, or physical proximity to a protected individual. </a:t>
            </a:r>
          </a:p>
          <a:p>
            <a:pPr eaLnBrk="1" hangingPunct="1">
              <a:buFont typeface="Wingdings 2" pitchFamily="18" charset="2"/>
              <a:buNone/>
            </a:pPr>
            <a:endParaRPr lang="en-US" smtClean="0"/>
          </a:p>
          <a:p>
            <a:pPr eaLnBrk="1" hangingPunct="1"/>
            <a:r>
              <a:rPr lang="en-US" smtClean="0"/>
              <a:t>A protective order issued in any county in West Virginia is in effect in </a:t>
            </a:r>
            <a:r>
              <a:rPr lang="en-US" b="1" smtClean="0"/>
              <a:t>all counties. </a:t>
            </a:r>
            <a:endParaRPr lang="en-US" smtClean="0"/>
          </a:p>
        </p:txBody>
      </p:sp>
    </p:spTree>
    <p:extLst>
      <p:ext uri="{BB962C8B-B14F-4D97-AF65-F5344CB8AC3E}">
        <p14:creationId xmlns:p14="http://schemas.microsoft.com/office/powerpoint/2010/main" val="149442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Advocacy</a:t>
            </a:r>
            <a:endParaRPr lang="en-US" dirty="0"/>
          </a:p>
        </p:txBody>
      </p:sp>
      <p:sp>
        <p:nvSpPr>
          <p:cNvPr id="3" name="Content Placeholder 2"/>
          <p:cNvSpPr>
            <a:spLocks noGrp="1"/>
          </p:cNvSpPr>
          <p:nvPr>
            <p:ph idx="1"/>
          </p:nvPr>
        </p:nvSpPr>
        <p:spPr/>
        <p:txBody>
          <a:bodyPr/>
          <a:lstStyle/>
          <a:p>
            <a:r>
              <a:rPr lang="en-US" dirty="0" smtClean="0"/>
              <a:t>Always refer victims to the local domestic violence program</a:t>
            </a:r>
          </a:p>
          <a:p>
            <a:r>
              <a:rPr lang="en-US" dirty="0" smtClean="0"/>
              <a:t>Advocates can work with victims to safety plan, based on the victim’s unique circumstances and needs</a:t>
            </a:r>
          </a:p>
          <a:p>
            <a:r>
              <a:rPr lang="en-US" dirty="0" smtClean="0"/>
              <a:t>Continue to work with advocates throughout the case</a:t>
            </a:r>
            <a:endParaRPr lang="en-US" dirty="0"/>
          </a:p>
        </p:txBody>
      </p:sp>
    </p:spTree>
    <p:extLst>
      <p:ext uri="{BB962C8B-B14F-4D97-AF65-F5344CB8AC3E}">
        <p14:creationId xmlns:p14="http://schemas.microsoft.com/office/powerpoint/2010/main" val="990348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eaLnBrk="1" hangingPunct="1">
              <a:defRPr/>
            </a:pPr>
            <a:r>
              <a:rPr lang="en-US" sz="5200" dirty="0" smtClean="0">
                <a:effectLst>
                  <a:outerShdw blurRad="38100" dist="38100" dir="2700000" algn="tl">
                    <a:srgbClr val="000000">
                      <a:alpha val="43137"/>
                    </a:srgbClr>
                  </a:outerShdw>
                </a:effectLst>
              </a:rPr>
              <a:t>response</a:t>
            </a:r>
            <a:endParaRPr lang="en-US" sz="5200" dirty="0">
              <a:effectLst>
                <a:outerShdw blurRad="38100" dist="38100" dir="2700000" algn="tl">
                  <a:srgbClr val="000000">
                    <a:alpha val="43137"/>
                  </a:srgbClr>
                </a:outerShdw>
              </a:effectLst>
            </a:endParaRPr>
          </a:p>
        </p:txBody>
      </p:sp>
      <p:sp>
        <p:nvSpPr>
          <p:cNvPr id="91139" name="Subtitle 4"/>
          <p:cNvSpPr>
            <a:spLocks noGrp="1"/>
          </p:cNvSpPr>
          <p:nvPr>
            <p:ph type="subTitle" idx="1"/>
          </p:nvPr>
        </p:nvSpPr>
        <p:spPr>
          <a:xfrm>
            <a:off x="3354388" y="3540125"/>
            <a:ext cx="5114925" cy="1101725"/>
          </a:xfrm>
        </p:spPr>
        <p:txBody>
          <a:bodyPr/>
          <a:lstStyle/>
          <a:p>
            <a:pPr eaLnBrk="1" hangingPunct="1"/>
            <a:endParaRPr lang="en-US" smtClean="0"/>
          </a:p>
        </p:txBody>
      </p:sp>
    </p:spTree>
    <p:extLst>
      <p:ext uri="{BB962C8B-B14F-4D97-AF65-F5344CB8AC3E}">
        <p14:creationId xmlns:p14="http://schemas.microsoft.com/office/powerpoint/2010/main" val="6121281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ffectLst>
                  <a:outerShdw blurRad="38100" dist="38100" dir="2700000" algn="tl">
                    <a:srgbClr val="000000">
                      <a:alpha val="43137"/>
                    </a:srgbClr>
                  </a:outerShdw>
                </a:effectLst>
              </a:rPr>
              <a:t>Initial contact</a:t>
            </a:r>
            <a:endParaRPr lang="en-US" dirty="0">
              <a:effectLst>
                <a:outerShdw blurRad="38100" dist="38100" dir="2700000" algn="tl">
                  <a:srgbClr val="000000">
                    <a:alpha val="43137"/>
                  </a:srgbClr>
                </a:outerShdw>
              </a:effectLst>
            </a:endParaRPr>
          </a:p>
        </p:txBody>
      </p:sp>
      <p:sp>
        <p:nvSpPr>
          <p:cNvPr id="92163" name="Content Placeholder 2"/>
          <p:cNvSpPr>
            <a:spLocks noGrp="1"/>
          </p:cNvSpPr>
          <p:nvPr>
            <p:ph idx="1"/>
          </p:nvPr>
        </p:nvSpPr>
        <p:spPr/>
        <p:txBody>
          <a:bodyPr/>
          <a:lstStyle/>
          <a:p>
            <a:pPr eaLnBrk="1" hangingPunct="1">
              <a:buFont typeface="Wingdings 2" pitchFamily="18" charset="2"/>
              <a:buNone/>
            </a:pPr>
            <a:r>
              <a:rPr lang="en-US" smtClean="0"/>
              <a:t>As the responding law enforcement officer you should:</a:t>
            </a:r>
          </a:p>
          <a:p>
            <a:pPr eaLnBrk="1" hangingPunct="1">
              <a:buFont typeface="Wingdings 2" pitchFamily="18" charset="2"/>
              <a:buNone/>
            </a:pPr>
            <a:r>
              <a:rPr lang="en-US" sz="2400" smtClean="0"/>
              <a:t>a) Identify yourself.</a:t>
            </a:r>
          </a:p>
          <a:p>
            <a:pPr eaLnBrk="1" hangingPunct="1">
              <a:buFont typeface="Wingdings 2" pitchFamily="18" charset="2"/>
              <a:buNone/>
            </a:pPr>
            <a:r>
              <a:rPr lang="en-US" sz="2400" smtClean="0"/>
              <a:t>b) Explain the reason for your presence.</a:t>
            </a:r>
          </a:p>
          <a:p>
            <a:pPr eaLnBrk="1" hangingPunct="1">
              <a:buFont typeface="Wingdings 2" pitchFamily="18" charset="2"/>
              <a:buNone/>
            </a:pPr>
            <a:r>
              <a:rPr lang="en-US" sz="2400" smtClean="0"/>
              <a:t>c) Request entry into the residence or business. </a:t>
            </a:r>
          </a:p>
          <a:p>
            <a:pPr eaLnBrk="1" hangingPunct="1">
              <a:buFont typeface="Wingdings 2" pitchFamily="18" charset="2"/>
              <a:buNone/>
            </a:pPr>
            <a:r>
              <a:rPr lang="en-US" sz="2400" smtClean="0"/>
              <a:t>d) Ask to see the person who is the subject of the call. </a:t>
            </a:r>
          </a:p>
          <a:p>
            <a:pPr eaLnBrk="1" hangingPunct="1">
              <a:buFont typeface="Wingdings 2" pitchFamily="18" charset="2"/>
              <a:buNone/>
            </a:pPr>
            <a:r>
              <a:rPr lang="en-US" sz="2400" smtClean="0"/>
              <a:t>e) Do not reveal the caller’s name if the person who called is someone other than the subject of the call.</a:t>
            </a:r>
          </a:p>
        </p:txBody>
      </p:sp>
    </p:spTree>
    <p:extLst>
      <p:ext uri="{BB962C8B-B14F-4D97-AF65-F5344CB8AC3E}">
        <p14:creationId xmlns:p14="http://schemas.microsoft.com/office/powerpoint/2010/main" val="36917464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239000" cy="990600"/>
          </a:xfrm>
        </p:spPr>
        <p:txBody>
          <a:bodyPr>
            <a:normAutofit fontScale="90000"/>
          </a:bodyPr>
          <a:lstStyle/>
          <a:p>
            <a:pPr eaLnBrk="1" hangingPunct="1">
              <a:defRPr/>
            </a:pPr>
            <a:r>
              <a:rPr lang="en-US" dirty="0" smtClean="0">
                <a:effectLst>
                  <a:outerShdw blurRad="38100" dist="38100" dir="2700000" algn="tl">
                    <a:srgbClr val="000000">
                      <a:alpha val="43137"/>
                    </a:srgbClr>
                  </a:outerShdw>
                </a:effectLst>
              </a:rPr>
              <a:t>Establish control of scene</a:t>
            </a:r>
            <a:endParaRPr lang="en-US" dirty="0">
              <a:effectLst>
                <a:outerShdw blurRad="38100" dist="38100" dir="2700000" algn="tl">
                  <a:srgbClr val="000000">
                    <a:alpha val="43137"/>
                  </a:srgbClr>
                </a:outerShdw>
              </a:effectLst>
            </a:endParaRPr>
          </a:p>
        </p:txBody>
      </p:sp>
      <p:sp>
        <p:nvSpPr>
          <p:cNvPr id="93187" name="Content Placeholder 2"/>
          <p:cNvSpPr>
            <a:spLocks noGrp="1"/>
          </p:cNvSpPr>
          <p:nvPr>
            <p:ph idx="1"/>
          </p:nvPr>
        </p:nvSpPr>
        <p:spPr>
          <a:xfrm>
            <a:off x="457200" y="1371600"/>
            <a:ext cx="7239000" cy="5486400"/>
          </a:xfrm>
        </p:spPr>
        <p:txBody>
          <a:bodyPr/>
          <a:lstStyle/>
          <a:p>
            <a:pPr marL="350838" indent="-350838" eaLnBrk="1" hangingPunct="1">
              <a:buFont typeface="Wingdings 2" pitchFamily="18" charset="2"/>
              <a:buNone/>
            </a:pPr>
            <a:r>
              <a:rPr lang="en-US" sz="2400" smtClean="0"/>
              <a:t>a) Identify and secure potential weapons in the surroundings.</a:t>
            </a:r>
          </a:p>
          <a:p>
            <a:pPr marL="350838" indent="-350838" eaLnBrk="1" hangingPunct="1">
              <a:buFont typeface="Wingdings 2" pitchFamily="18" charset="2"/>
              <a:buNone/>
            </a:pPr>
            <a:r>
              <a:rPr lang="en-US" sz="2400" smtClean="0"/>
              <a:t>b) Separate the victim and the accused when appropriate.</a:t>
            </a:r>
          </a:p>
          <a:p>
            <a:pPr marL="350838" indent="-350838" eaLnBrk="1" hangingPunct="1">
              <a:buFont typeface="Wingdings 2" pitchFamily="18" charset="2"/>
              <a:buNone/>
            </a:pPr>
            <a:r>
              <a:rPr lang="en-US" sz="2400" smtClean="0"/>
              <a:t>c) Assess injuries, administer first aid, and notify emergency medical services as necessary.</a:t>
            </a:r>
          </a:p>
          <a:p>
            <a:pPr marL="350838" indent="-350838" eaLnBrk="1" hangingPunct="1">
              <a:buFont typeface="Wingdings 2" pitchFamily="18" charset="2"/>
              <a:buNone/>
            </a:pPr>
            <a:r>
              <a:rPr lang="en-US" sz="2400" smtClean="0"/>
              <a:t>d) Identify all occupants and witnesses on the premises.</a:t>
            </a:r>
          </a:p>
          <a:p>
            <a:pPr marL="350838" indent="-350838" eaLnBrk="1" hangingPunct="1">
              <a:buFont typeface="Wingdings 2" pitchFamily="18" charset="2"/>
              <a:buNone/>
            </a:pPr>
            <a:r>
              <a:rPr lang="en-US" sz="2400" smtClean="0"/>
              <a:t>e) Separate occupants and witnesses from the victim and accused.</a:t>
            </a:r>
          </a:p>
          <a:p>
            <a:pPr marL="350838" indent="-350838" eaLnBrk="1" hangingPunct="1">
              <a:buFont typeface="Wingdings 2" pitchFamily="18" charset="2"/>
              <a:buNone/>
            </a:pPr>
            <a:r>
              <a:rPr lang="en-US" sz="2400" smtClean="0"/>
              <a:t>f) Maintain visibility and restrict mobility of all persons present at the scene</a:t>
            </a:r>
            <a:r>
              <a:rPr lang="en-US" b="1" smtClean="0"/>
              <a:t>.</a:t>
            </a:r>
            <a:endParaRPr lang="en-US" smtClean="0"/>
          </a:p>
        </p:txBody>
      </p:sp>
    </p:spTree>
    <p:extLst>
      <p:ext uri="{BB962C8B-B14F-4D97-AF65-F5344CB8AC3E}">
        <p14:creationId xmlns:p14="http://schemas.microsoft.com/office/powerpoint/2010/main" val="24974075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Investigation</a:t>
            </a:r>
            <a:endParaRPr lang="en-US" dirty="0"/>
          </a:p>
        </p:txBody>
      </p:sp>
      <p:sp>
        <p:nvSpPr>
          <p:cNvPr id="94211" name="Content Placeholder 2"/>
          <p:cNvSpPr>
            <a:spLocks noGrp="1"/>
          </p:cNvSpPr>
          <p:nvPr>
            <p:ph idx="1"/>
          </p:nvPr>
        </p:nvSpPr>
        <p:spPr/>
        <p:txBody>
          <a:bodyPr/>
          <a:lstStyle/>
          <a:p>
            <a:pPr eaLnBrk="1" hangingPunct="1"/>
            <a:r>
              <a:rPr lang="en-US" smtClean="0"/>
              <a:t>Investigate as you would any other crime scene. </a:t>
            </a:r>
          </a:p>
          <a:p>
            <a:pPr eaLnBrk="1" hangingPunct="1"/>
            <a:r>
              <a:rPr lang="en-US" smtClean="0"/>
              <a:t>Interview the victim in an area apart from the accused, witnesses, and bystanders if possible.</a:t>
            </a:r>
          </a:p>
          <a:p>
            <a:pPr eaLnBrk="1" hangingPunct="1"/>
            <a:r>
              <a:rPr lang="en-US" smtClean="0"/>
              <a:t>Gather evidence. </a:t>
            </a:r>
          </a:p>
          <a:p>
            <a:pPr eaLnBrk="1" hangingPunct="1"/>
            <a:r>
              <a:rPr lang="en-US" smtClean="0"/>
              <a:t>Listen carefully before taking action.</a:t>
            </a:r>
          </a:p>
        </p:txBody>
      </p:sp>
    </p:spTree>
    <p:extLst>
      <p:ext uri="{BB962C8B-B14F-4D97-AF65-F5344CB8AC3E}">
        <p14:creationId xmlns:p14="http://schemas.microsoft.com/office/powerpoint/2010/main" val="24739841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Content Placeholder 2"/>
          <p:cNvSpPr>
            <a:spLocks noGrp="1"/>
          </p:cNvSpPr>
          <p:nvPr>
            <p:ph idx="1"/>
          </p:nvPr>
        </p:nvSpPr>
        <p:spPr>
          <a:xfrm>
            <a:off x="457200" y="381000"/>
            <a:ext cx="7239000" cy="6019800"/>
          </a:xfrm>
        </p:spPr>
        <p:txBody>
          <a:bodyPr/>
          <a:lstStyle/>
          <a:p>
            <a:pPr eaLnBrk="1" hangingPunct="1">
              <a:buFont typeface="Wingdings 2" pitchFamily="18" charset="2"/>
              <a:buNone/>
            </a:pPr>
            <a:r>
              <a:rPr lang="en-US" sz="3000" b="1" smtClean="0"/>
              <a:t>Interviewing techniques:</a:t>
            </a:r>
          </a:p>
          <a:p>
            <a:pPr eaLnBrk="1" hangingPunct="1"/>
            <a:r>
              <a:rPr lang="en-US" sz="2400" smtClean="0"/>
              <a:t>Use supportive interview techniques in questioning the victim. </a:t>
            </a:r>
          </a:p>
          <a:p>
            <a:pPr eaLnBrk="1" hangingPunct="1"/>
            <a:r>
              <a:rPr lang="en-US" sz="2400" smtClean="0"/>
              <a:t>Tell the victim, “Your safety is my first priority.” Repeating this phrase often calms the victim and children present. </a:t>
            </a:r>
          </a:p>
          <a:p>
            <a:pPr eaLnBrk="1" hangingPunct="1"/>
            <a:r>
              <a:rPr lang="en-US" sz="2400" smtClean="0"/>
              <a:t>Use calm, directive statements and distraction techniques. Ask, “How can I help?” </a:t>
            </a:r>
          </a:p>
          <a:p>
            <a:pPr eaLnBrk="1" hangingPunct="1"/>
            <a:r>
              <a:rPr lang="en-US" sz="2400" smtClean="0"/>
              <a:t>Try to lean toward the victim in a non-threatening way. </a:t>
            </a:r>
          </a:p>
          <a:p>
            <a:pPr eaLnBrk="1" hangingPunct="1"/>
            <a:r>
              <a:rPr lang="en-US" sz="2400" smtClean="0"/>
              <a:t>Ask for details using open-ended questions. </a:t>
            </a:r>
          </a:p>
          <a:p>
            <a:pPr eaLnBrk="1" hangingPunct="1"/>
            <a:r>
              <a:rPr lang="en-US" sz="2400" smtClean="0"/>
              <a:t>Advise the victim of the local domestic violence program and services available.</a:t>
            </a:r>
          </a:p>
        </p:txBody>
      </p:sp>
    </p:spTree>
    <p:extLst>
      <p:ext uri="{BB962C8B-B14F-4D97-AF65-F5344CB8AC3E}">
        <p14:creationId xmlns:p14="http://schemas.microsoft.com/office/powerpoint/2010/main" val="1118912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457200" y="122238"/>
            <a:ext cx="7543800" cy="1295400"/>
          </a:xfrm>
        </p:spPr>
        <p:txBody>
          <a:bodyPr>
            <a:normAutofit fontScale="90000"/>
          </a:bodyPr>
          <a:lstStyle/>
          <a:p>
            <a:pPr eaLnBrk="1" fontAlgn="auto" hangingPunct="1">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600" b="0" dirty="0" smtClean="0">
                <a:effectLst>
                  <a:outerShdw blurRad="38100" dist="38100" dir="2700000" algn="tl">
                    <a:srgbClr val="000000">
                      <a:alpha val="43137"/>
                    </a:srgbClr>
                  </a:outerShdw>
                </a:effectLst>
              </a:rPr>
              <a:t>What is Domestic Violence?</a:t>
            </a:r>
          </a:p>
        </p:txBody>
      </p:sp>
      <p:sp>
        <p:nvSpPr>
          <p:cNvPr id="7170" name="Rectangle 2"/>
          <p:cNvSpPr>
            <a:spLocks noGrp="1" noChangeArrowheads="1"/>
          </p:cNvSpPr>
          <p:nvPr>
            <p:ph idx="1"/>
          </p:nvPr>
        </p:nvSpPr>
        <p:spPr>
          <a:xfrm>
            <a:off x="381000" y="2324100"/>
            <a:ext cx="7696200" cy="4533900"/>
          </a:xfrm>
        </p:spPr>
        <p:txBody>
          <a:bodyPr/>
          <a:lstStyle/>
          <a:p>
            <a:pPr marL="338138" indent="-338138" eaLnBrk="1" hangingPunct="1">
              <a:spcBef>
                <a:spcPts val="900"/>
              </a:spcBef>
              <a:buClr>
                <a:srgbClr val="330066"/>
              </a:buClr>
              <a:buSzPct val="70000"/>
              <a:buFont typeface="Wingdings" pitchFamily="2"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sz="3600" smtClean="0"/>
              <a:t>Domestic violence is a pattern of behavior used by one person to gain power and control in a relationship.</a:t>
            </a:r>
          </a:p>
        </p:txBody>
      </p:sp>
    </p:spTree>
    <p:extLst>
      <p:ext uri="{BB962C8B-B14F-4D97-AF65-F5344CB8AC3E}">
        <p14:creationId xmlns:p14="http://schemas.microsoft.com/office/powerpoint/2010/main" val="704483071"/>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anim calcmode="lin" valueType="num">
                                      <p:cBhvr additive="repl">
                                        <p:cTn id="7" dur="500" fill="hold"/>
                                        <p:tgtEl>
                                          <p:spTgt spid="7170">
                                            <p:txEl>
                                              <p:pRg st="0" end="0"/>
                                            </p:txEl>
                                          </p:spTgt>
                                        </p:tgtEl>
                                        <p:attrNameLst>
                                          <p:attrName>ppt_x</p:attrName>
                                        </p:attrNameLst>
                                      </p:cBhvr>
                                      <p:tavLst>
                                        <p:tav tm="100000">
                                          <p:val>
                                            <p:strVal val="#ppt_x"/>
                                          </p:val>
                                        </p:tav>
                                        <p:tav>
                                          <p:val>
                                            <p:strVal val="#ppt_x"/>
                                          </p:val>
                                        </p:tav>
                                      </p:tavLst>
                                    </p:anim>
                                    <p:anim calcmode="lin" valueType="num">
                                      <p:cBhvr additive="repl">
                                        <p:cTn id="8" dur="500" fill="hold"/>
                                        <p:tgtEl>
                                          <p:spTgt spid="7170">
                                            <p:txEl>
                                              <p:pRg st="0" end="0"/>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ffectLst>
                  <a:outerShdw blurRad="38100" dist="38100" dir="2700000" algn="tl">
                    <a:srgbClr val="000000">
                      <a:alpha val="43137"/>
                    </a:srgbClr>
                  </a:outerShdw>
                </a:effectLst>
              </a:rPr>
              <a:t>Follow-up investigation</a:t>
            </a:r>
            <a:endParaRPr lang="en-US" dirty="0">
              <a:effectLst>
                <a:outerShdw blurRad="38100" dist="38100" dir="2700000" algn="tl">
                  <a:srgbClr val="000000">
                    <a:alpha val="43137"/>
                  </a:srgbClr>
                </a:outerShdw>
              </a:effectLst>
            </a:endParaRPr>
          </a:p>
        </p:txBody>
      </p:sp>
      <p:sp>
        <p:nvSpPr>
          <p:cNvPr id="96259" name="Content Placeholder 2"/>
          <p:cNvSpPr>
            <a:spLocks noGrp="1"/>
          </p:cNvSpPr>
          <p:nvPr>
            <p:ph idx="1"/>
          </p:nvPr>
        </p:nvSpPr>
        <p:spPr/>
        <p:txBody>
          <a:bodyPr/>
          <a:lstStyle/>
          <a:p>
            <a:pPr marL="342900" indent="-342900" eaLnBrk="1" hangingPunct="1">
              <a:buFont typeface="Wingdings 2" pitchFamily="18" charset="2"/>
              <a:buNone/>
            </a:pPr>
            <a:r>
              <a:rPr lang="en-US" sz="2500" smtClean="0"/>
              <a:t>a) Take photographs of injuries approximately two days after the incident.</a:t>
            </a:r>
          </a:p>
          <a:p>
            <a:pPr marL="342900" indent="-342900" eaLnBrk="1" hangingPunct="1">
              <a:buFont typeface="Wingdings 2" pitchFamily="18" charset="2"/>
              <a:buNone/>
            </a:pPr>
            <a:r>
              <a:rPr lang="en-US" sz="2500" smtClean="0"/>
              <a:t>b) Obtain all available medical reports after receipt of medical release from the victim.</a:t>
            </a:r>
          </a:p>
          <a:p>
            <a:pPr marL="342900" indent="-342900" eaLnBrk="1" hangingPunct="1">
              <a:buFont typeface="Wingdings 2" pitchFamily="18" charset="2"/>
              <a:buNone/>
            </a:pPr>
            <a:r>
              <a:rPr lang="en-US" sz="2500" smtClean="0"/>
              <a:t>c) Obtain a copy of 911 recordings or other communications.</a:t>
            </a:r>
          </a:p>
          <a:p>
            <a:pPr marL="342900" indent="-342900" eaLnBrk="1" hangingPunct="1">
              <a:buFont typeface="Wingdings 2" pitchFamily="18" charset="2"/>
              <a:buNone/>
            </a:pPr>
            <a:r>
              <a:rPr lang="en-US" sz="2500" smtClean="0"/>
              <a:t>d) Interview victims and witnesses who were unable to be properly interviewed at the time of the incident. </a:t>
            </a:r>
          </a:p>
        </p:txBody>
      </p:sp>
    </p:spTree>
    <p:extLst>
      <p:ext uri="{BB962C8B-B14F-4D97-AF65-F5344CB8AC3E}">
        <p14:creationId xmlns:p14="http://schemas.microsoft.com/office/powerpoint/2010/main" val="18970859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7467600" cy="5084763"/>
          </a:xfrm>
        </p:spPr>
        <p:txBody>
          <a:bodyPr/>
          <a:lstStyle/>
          <a:p>
            <a:pPr marL="400050" indent="-400050" eaLnBrk="1" hangingPunct="1">
              <a:buFont typeface="Wingdings 2" pitchFamily="18" charset="2"/>
              <a:buNone/>
              <a:defRPr/>
            </a:pPr>
            <a:r>
              <a:rPr lang="en-US" sz="2500" dirty="0" smtClean="0"/>
              <a:t>e) Interview potential witnesses (neighbors, co-workers, friends, etc.).</a:t>
            </a:r>
          </a:p>
          <a:p>
            <a:pPr marL="400050" indent="-400050" eaLnBrk="1" hangingPunct="1">
              <a:buFont typeface="Wingdings 2" pitchFamily="18" charset="2"/>
              <a:buNone/>
              <a:defRPr/>
            </a:pPr>
            <a:r>
              <a:rPr lang="en-US" sz="2500" dirty="0" smtClean="0"/>
              <a:t>f)  Ascertain if the accused is on parole or probation.</a:t>
            </a:r>
          </a:p>
          <a:p>
            <a:pPr marL="400050" indent="-400050" eaLnBrk="1" hangingPunct="1">
              <a:buFont typeface="Wingdings 2" pitchFamily="18" charset="2"/>
              <a:buNone/>
              <a:defRPr/>
            </a:pPr>
            <a:r>
              <a:rPr lang="en-US" sz="2500" dirty="0" smtClean="0"/>
              <a:t>g) Obtain all jail telephone and communication logs at the time of the incident.</a:t>
            </a:r>
          </a:p>
          <a:p>
            <a:pPr marL="400050" indent="-400050" eaLnBrk="1" hangingPunct="1">
              <a:buFont typeface="Wingdings 2" pitchFamily="18" charset="2"/>
              <a:buNone/>
              <a:defRPr/>
            </a:pPr>
            <a:r>
              <a:rPr lang="en-US" sz="2500" dirty="0" smtClean="0"/>
              <a:t>h) Conduct a complete NCIC check, and if possible, a criminal history check of the suspect.</a:t>
            </a:r>
          </a:p>
          <a:p>
            <a:pPr marL="400050" indent="-400050" eaLnBrk="1" hangingPunct="1">
              <a:buFont typeface="Wingdings 2" pitchFamily="18" charset="2"/>
              <a:buNone/>
              <a:defRPr/>
            </a:pPr>
            <a:r>
              <a:rPr lang="en-US" sz="2500" dirty="0" err="1" smtClean="0"/>
              <a:t>i</a:t>
            </a:r>
            <a:r>
              <a:rPr lang="en-US" sz="2500" dirty="0" smtClean="0"/>
              <a:t>)  Collect all types of threatening communication.</a:t>
            </a:r>
          </a:p>
          <a:p>
            <a:pPr eaLnBrk="1" hangingPunct="1">
              <a:defRPr/>
            </a:pPr>
            <a:endParaRPr lang="en-US" dirty="0"/>
          </a:p>
        </p:txBody>
      </p:sp>
    </p:spTree>
    <p:extLst>
      <p:ext uri="{BB962C8B-B14F-4D97-AF65-F5344CB8AC3E}">
        <p14:creationId xmlns:p14="http://schemas.microsoft.com/office/powerpoint/2010/main" val="11015347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675"/>
            <a:ext cx="7239000" cy="898525"/>
          </a:xfrm>
        </p:spPr>
        <p:txBody>
          <a:bodyPr/>
          <a:lstStyle/>
          <a:p>
            <a:pPr eaLnBrk="1" hangingPunct="1">
              <a:defRPr/>
            </a:pPr>
            <a:r>
              <a:rPr lang="en-US" dirty="0" smtClean="0">
                <a:effectLst>
                  <a:outerShdw blurRad="38100" dist="38100" dir="2700000" algn="tl">
                    <a:srgbClr val="000000">
                      <a:alpha val="43137"/>
                    </a:srgbClr>
                  </a:outerShdw>
                </a:effectLst>
              </a:rPr>
              <a:t>Arrest The accused…</a:t>
            </a:r>
            <a:endParaRPr lang="en-US" dirty="0">
              <a:effectLst>
                <a:outerShdw blurRad="38100" dist="38100" dir="2700000" algn="tl">
                  <a:srgbClr val="000000">
                    <a:alpha val="43137"/>
                  </a:srgbClr>
                </a:outerShdw>
              </a:effectLst>
            </a:endParaRPr>
          </a:p>
        </p:txBody>
      </p:sp>
      <p:sp>
        <p:nvSpPr>
          <p:cNvPr id="94211" name="Content Placeholder 2"/>
          <p:cNvSpPr>
            <a:spLocks noGrp="1"/>
          </p:cNvSpPr>
          <p:nvPr>
            <p:ph idx="1"/>
          </p:nvPr>
        </p:nvSpPr>
        <p:spPr/>
        <p:txBody>
          <a:bodyPr/>
          <a:lstStyle/>
          <a:p>
            <a:pPr eaLnBrk="1" hangingPunct="1">
              <a:buFont typeface="Wingdings 2" pitchFamily="18" charset="2"/>
              <a:buNone/>
              <a:defRPr/>
            </a:pPr>
            <a:r>
              <a:rPr lang="en-US" sz="2400" b="1" dirty="0" smtClean="0"/>
              <a:t>If you have observed credible corroborative evidence that the offense has occurred or:</a:t>
            </a:r>
          </a:p>
          <a:p>
            <a:pPr marL="350838" indent="-350838" eaLnBrk="1" hangingPunct="1">
              <a:buFont typeface="Wingdings 2" pitchFamily="18" charset="2"/>
              <a:buNone/>
              <a:defRPr/>
            </a:pPr>
            <a:r>
              <a:rPr lang="en-US" sz="2400" dirty="0" smtClean="0"/>
              <a:t>a) Have from the victim or a witness, verbal or  written allegation of facts constituting a violation of a domestic assault or domestic battery or violation of a valid protective order.</a:t>
            </a:r>
          </a:p>
          <a:p>
            <a:pPr marL="350838" indent="-350838" eaLnBrk="1" hangingPunct="1">
              <a:buFont typeface="Wingdings 2" pitchFamily="18" charset="2"/>
              <a:buNone/>
              <a:defRPr/>
            </a:pPr>
            <a:r>
              <a:rPr lang="en-US" sz="2400" dirty="0" smtClean="0"/>
              <a:t>b) When a misdemeanor or felony has been committed and you or another person obtains or has previously obtained an arrest warrant.</a:t>
            </a:r>
          </a:p>
          <a:p>
            <a:pPr marL="350838" indent="-350838" eaLnBrk="1" hangingPunct="1">
              <a:buFont typeface="Wingdings 2" pitchFamily="18" charset="2"/>
              <a:buNone/>
              <a:defRPr/>
            </a:pPr>
            <a:r>
              <a:rPr lang="en-US" sz="2400" dirty="0" smtClean="0"/>
              <a:t>c) When a capias has been issued, or when a circuit judge has signed an attachment order.</a:t>
            </a:r>
          </a:p>
        </p:txBody>
      </p:sp>
    </p:spTree>
    <p:extLst>
      <p:ext uri="{BB962C8B-B14F-4D97-AF65-F5344CB8AC3E}">
        <p14:creationId xmlns:p14="http://schemas.microsoft.com/office/powerpoint/2010/main" val="17013585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Predominant aggressor</a:t>
            </a:r>
            <a:endParaRPr lang="en-US" dirty="0"/>
          </a:p>
        </p:txBody>
      </p:sp>
      <p:sp>
        <p:nvSpPr>
          <p:cNvPr id="3" name="Content Placeholder 2"/>
          <p:cNvSpPr>
            <a:spLocks noGrp="1"/>
          </p:cNvSpPr>
          <p:nvPr>
            <p:ph idx="1"/>
          </p:nvPr>
        </p:nvSpPr>
        <p:spPr>
          <a:xfrm>
            <a:off x="457200" y="1609725"/>
            <a:ext cx="7239000" cy="5248275"/>
          </a:xfrm>
        </p:spPr>
        <p:txBody>
          <a:bodyPr/>
          <a:lstStyle/>
          <a:p>
            <a:pPr eaLnBrk="1" hangingPunct="1">
              <a:buFont typeface="Wingdings 2" pitchFamily="18" charset="2"/>
              <a:buNone/>
              <a:defRPr/>
            </a:pPr>
            <a:r>
              <a:rPr lang="en-US" dirty="0" smtClean="0"/>
              <a:t>Consider:</a:t>
            </a:r>
          </a:p>
          <a:p>
            <a:pPr marL="342900" indent="-342900" eaLnBrk="1" hangingPunct="1">
              <a:buFont typeface="Wingdings 2" pitchFamily="18" charset="2"/>
              <a:buNone/>
              <a:defRPr/>
            </a:pPr>
            <a:r>
              <a:rPr lang="en-US" sz="2400" dirty="0" smtClean="0"/>
              <a:t>a) Prior complaints of domestic or family violence.</a:t>
            </a:r>
          </a:p>
          <a:p>
            <a:pPr marL="342900" indent="-342900" eaLnBrk="1" hangingPunct="1">
              <a:buFont typeface="Wingdings 2" pitchFamily="18" charset="2"/>
              <a:buNone/>
              <a:defRPr/>
            </a:pPr>
            <a:r>
              <a:rPr lang="en-US" sz="2400" dirty="0" smtClean="0"/>
              <a:t>b) The relative severity of the injuries inflicted on each person.</a:t>
            </a:r>
          </a:p>
          <a:p>
            <a:pPr marL="342900" indent="-342900" eaLnBrk="1" hangingPunct="1">
              <a:buFont typeface="Wingdings 2" pitchFamily="18" charset="2"/>
              <a:buNone/>
              <a:defRPr/>
            </a:pPr>
            <a:r>
              <a:rPr lang="en-US" sz="2400" dirty="0" smtClean="0"/>
              <a:t>c) The likelihood of future injury to each person.</a:t>
            </a:r>
          </a:p>
          <a:p>
            <a:pPr marL="342900" indent="-342900" eaLnBrk="1" hangingPunct="1">
              <a:buFont typeface="Wingdings 2" pitchFamily="18" charset="2"/>
              <a:buNone/>
              <a:defRPr/>
            </a:pPr>
            <a:r>
              <a:rPr lang="en-US" sz="2400" dirty="0" smtClean="0"/>
              <a:t>d) Whether one of the persons using reasonable force acted in self-defense.</a:t>
            </a:r>
          </a:p>
          <a:p>
            <a:pPr marL="342900" indent="-342900" eaLnBrk="1" hangingPunct="1">
              <a:buFont typeface="Wingdings 2" pitchFamily="18" charset="2"/>
              <a:buNone/>
              <a:defRPr/>
            </a:pPr>
            <a:r>
              <a:rPr lang="en-US" sz="2400" dirty="0" smtClean="0"/>
              <a:t>e) Initial physical contact alone does not determine predominate aggressor. </a:t>
            </a:r>
          </a:p>
          <a:p>
            <a:pPr marL="342900" indent="-342900" eaLnBrk="1" hangingPunct="1">
              <a:buFont typeface="Wingdings 2" pitchFamily="18" charset="2"/>
              <a:buNone/>
              <a:defRPr/>
            </a:pPr>
            <a:endParaRPr lang="en-US" sz="2400" dirty="0" smtClean="0"/>
          </a:p>
          <a:p>
            <a:pPr algn="ctr" eaLnBrk="1" hangingPunct="1">
              <a:buFont typeface="Wingdings 2" pitchFamily="18" charset="2"/>
              <a:buNone/>
              <a:defRPr/>
            </a:pPr>
            <a:r>
              <a:rPr lang="en-US" sz="2400" b="1" dirty="0" smtClean="0"/>
              <a:t>Dual arrests are discouraged. Dual arrests should be the exception and not the rule.</a:t>
            </a:r>
            <a:endParaRPr lang="en-US" sz="2400" dirty="0" smtClean="0"/>
          </a:p>
        </p:txBody>
      </p:sp>
    </p:spTree>
    <p:extLst>
      <p:ext uri="{BB962C8B-B14F-4D97-AF65-F5344CB8AC3E}">
        <p14:creationId xmlns:p14="http://schemas.microsoft.com/office/powerpoint/2010/main" val="4699218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675"/>
            <a:ext cx="7239000" cy="974725"/>
          </a:xfrm>
        </p:spPr>
        <p:txBody>
          <a:bodyPr/>
          <a:lstStyle/>
          <a:p>
            <a:pPr eaLnBrk="1" hangingPunct="1">
              <a:defRPr/>
            </a:pPr>
            <a:r>
              <a:rPr lang="en-US" dirty="0" smtClean="0"/>
              <a:t>If no arrest Is made:</a:t>
            </a:r>
            <a:endParaRPr lang="en-US" dirty="0"/>
          </a:p>
        </p:txBody>
      </p:sp>
      <p:sp>
        <p:nvSpPr>
          <p:cNvPr id="100355" name="Content Placeholder 2"/>
          <p:cNvSpPr>
            <a:spLocks noGrp="1"/>
          </p:cNvSpPr>
          <p:nvPr>
            <p:ph idx="1"/>
          </p:nvPr>
        </p:nvSpPr>
        <p:spPr>
          <a:xfrm>
            <a:off x="457200" y="1609725"/>
            <a:ext cx="7239000" cy="5172075"/>
          </a:xfrm>
        </p:spPr>
        <p:txBody>
          <a:bodyPr/>
          <a:lstStyle/>
          <a:p>
            <a:pPr marL="400050" indent="-400050" eaLnBrk="1" hangingPunct="1">
              <a:buFont typeface="Wingdings 2" pitchFamily="18" charset="2"/>
              <a:buNone/>
            </a:pPr>
            <a:r>
              <a:rPr lang="en-US" sz="2400" smtClean="0"/>
              <a:t>1. Explain to the victim the reasons that an arrest is not being made. </a:t>
            </a:r>
          </a:p>
          <a:p>
            <a:pPr marL="400050" indent="-400050" eaLnBrk="1" hangingPunct="1">
              <a:buFont typeface="Wingdings 2" pitchFamily="18" charset="2"/>
              <a:buNone/>
            </a:pPr>
            <a:r>
              <a:rPr lang="en-US" sz="2400" smtClean="0"/>
              <a:t>2. Advise the victim of the applicability of criminal laws.</a:t>
            </a:r>
          </a:p>
          <a:p>
            <a:pPr marL="400050" indent="-400050" eaLnBrk="1" hangingPunct="1">
              <a:buFont typeface="Wingdings 2" pitchFamily="18" charset="2"/>
              <a:buNone/>
            </a:pPr>
            <a:r>
              <a:rPr lang="en-US" sz="2400" smtClean="0"/>
              <a:t>3. Encourage the victim to contact the nearest available domestic violence program. </a:t>
            </a:r>
          </a:p>
          <a:p>
            <a:pPr marL="400050" indent="-400050" eaLnBrk="1" hangingPunct="1">
              <a:buFont typeface="Wingdings 2" pitchFamily="18" charset="2"/>
              <a:buNone/>
            </a:pPr>
            <a:r>
              <a:rPr lang="en-US" sz="2400" smtClean="0"/>
              <a:t>4. Inform the victim that you will provide transportation for or facilitate transportation to that shelter after contacting them.</a:t>
            </a:r>
          </a:p>
          <a:p>
            <a:pPr marL="400050" indent="-400050" eaLnBrk="1" hangingPunct="1">
              <a:buFont typeface="Wingdings 2" pitchFamily="18" charset="2"/>
              <a:buNone/>
            </a:pPr>
            <a:r>
              <a:rPr lang="en-US" sz="2400" smtClean="0"/>
              <a:t>5. In the absence of an arrest, you should remain neutral and be concerned primarily with maintaining the peace and safety of those persons present. </a:t>
            </a:r>
          </a:p>
        </p:txBody>
      </p:sp>
    </p:spTree>
    <p:extLst>
      <p:ext uri="{BB962C8B-B14F-4D97-AF65-F5344CB8AC3E}">
        <p14:creationId xmlns:p14="http://schemas.microsoft.com/office/powerpoint/2010/main" val="26037639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675"/>
            <a:ext cx="7239000" cy="974725"/>
          </a:xfrm>
        </p:spPr>
        <p:txBody>
          <a:bodyPr>
            <a:normAutofit fontScale="90000"/>
          </a:bodyPr>
          <a:lstStyle/>
          <a:p>
            <a:pPr eaLnBrk="1" hangingPunct="1">
              <a:defRPr/>
            </a:pPr>
            <a:r>
              <a:rPr lang="en-US" dirty="0" smtClean="0">
                <a:effectLst>
                  <a:outerShdw blurRad="38100" dist="38100" dir="2700000" algn="tl">
                    <a:srgbClr val="000000">
                      <a:alpha val="43137"/>
                    </a:srgbClr>
                  </a:outerShdw>
                </a:effectLst>
              </a:rPr>
              <a:t>Additional assistance - on scene</a:t>
            </a:r>
            <a:endParaRPr lang="en-US" dirty="0">
              <a:effectLst>
                <a:outerShdw blurRad="38100" dist="38100" dir="2700000" algn="tl">
                  <a:srgbClr val="000000">
                    <a:alpha val="43137"/>
                  </a:srgbClr>
                </a:outerShdw>
              </a:effectLst>
            </a:endParaRPr>
          </a:p>
        </p:txBody>
      </p:sp>
      <p:sp>
        <p:nvSpPr>
          <p:cNvPr id="101379" name="Content Placeholder 2"/>
          <p:cNvSpPr>
            <a:spLocks noGrp="1"/>
          </p:cNvSpPr>
          <p:nvPr>
            <p:ph idx="1"/>
          </p:nvPr>
        </p:nvSpPr>
        <p:spPr/>
        <p:txBody>
          <a:bodyPr/>
          <a:lstStyle/>
          <a:p>
            <a:pPr eaLnBrk="1" hangingPunct="1"/>
            <a:r>
              <a:rPr lang="en-US" smtClean="0"/>
              <a:t>Do not leave the scene of the incident until the situation is under control. </a:t>
            </a:r>
          </a:p>
          <a:p>
            <a:pPr eaLnBrk="1" hangingPunct="1"/>
            <a:r>
              <a:rPr lang="en-US" smtClean="0"/>
              <a:t>Stand by for a reasonable period of time while victims or other persons desiring to leave gather necessities. </a:t>
            </a:r>
          </a:p>
          <a:p>
            <a:pPr eaLnBrk="1" hangingPunct="1"/>
            <a:r>
              <a:rPr lang="en-US" smtClean="0"/>
              <a:t>Notify the victim verbally or in writing of the availability of a local domestic violence program and other services in the community. </a:t>
            </a:r>
          </a:p>
          <a:p>
            <a:pPr eaLnBrk="1" hangingPunct="1"/>
            <a:endParaRPr lang="en-US" smtClean="0"/>
          </a:p>
        </p:txBody>
      </p:sp>
    </p:spTree>
    <p:extLst>
      <p:ext uri="{BB962C8B-B14F-4D97-AF65-F5344CB8AC3E}">
        <p14:creationId xmlns:p14="http://schemas.microsoft.com/office/powerpoint/2010/main" val="9140576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a:p>
        </p:txBody>
      </p:sp>
      <p:sp>
        <p:nvSpPr>
          <p:cNvPr id="3" name="Content Placeholder 2"/>
          <p:cNvSpPr>
            <a:spLocks noGrp="1"/>
          </p:cNvSpPr>
          <p:nvPr>
            <p:ph idx="1"/>
          </p:nvPr>
        </p:nvSpPr>
        <p:spPr/>
        <p:txBody>
          <a:bodyPr/>
          <a:lstStyle/>
          <a:p>
            <a:pPr eaLnBrk="1" hangingPunct="1">
              <a:defRPr/>
            </a:pPr>
            <a:r>
              <a:rPr lang="en-US" dirty="0" smtClean="0"/>
              <a:t>If an arrest is made or an arrest warrant obtained: </a:t>
            </a:r>
          </a:p>
          <a:p>
            <a:pPr marL="628650" indent="-628650" eaLnBrk="1" hangingPunct="1">
              <a:buFont typeface="Wingdings 2" pitchFamily="18" charset="2"/>
              <a:buNone/>
              <a:defRPr/>
            </a:pPr>
            <a:r>
              <a:rPr lang="en-US" dirty="0" smtClean="0"/>
              <a:t>   a) Advise the victim of what will happen next. </a:t>
            </a:r>
          </a:p>
          <a:p>
            <a:pPr marL="685800" indent="-685800" eaLnBrk="1" hangingPunct="1">
              <a:buFont typeface="Wingdings 2" pitchFamily="18" charset="2"/>
              <a:buNone/>
              <a:defRPr/>
            </a:pPr>
            <a:r>
              <a:rPr lang="en-US" dirty="0" smtClean="0"/>
              <a:t>   b) Obtain from the victim information to be included in the arrest report indicating any special conditions of bail that should be requested at the initial appearance before the magistrate.</a:t>
            </a:r>
            <a:endParaRPr lang="en-US" dirty="0"/>
          </a:p>
        </p:txBody>
      </p:sp>
    </p:spTree>
    <p:extLst>
      <p:ext uri="{BB962C8B-B14F-4D97-AF65-F5344CB8AC3E}">
        <p14:creationId xmlns:p14="http://schemas.microsoft.com/office/powerpoint/2010/main" val="4125746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ffectLst>
                  <a:outerShdw blurRad="38100" dist="38100" dir="2700000" algn="tl">
                    <a:srgbClr val="000000">
                      <a:alpha val="43137"/>
                    </a:srgbClr>
                  </a:outerShdw>
                </a:effectLst>
              </a:rPr>
              <a:t>Resources</a:t>
            </a:r>
            <a:endParaRPr lang="en-US" dirty="0">
              <a:effectLst>
                <a:outerShdw blurRad="38100" dist="38100" dir="2700000" algn="tl">
                  <a:srgbClr val="000000">
                    <a:alpha val="43137"/>
                  </a:srgbClr>
                </a:outerShdw>
              </a:effectLst>
            </a:endParaRPr>
          </a:p>
        </p:txBody>
      </p:sp>
      <p:sp>
        <p:nvSpPr>
          <p:cNvPr id="103427" name="Content Placeholder 2"/>
          <p:cNvSpPr>
            <a:spLocks noGrp="1"/>
          </p:cNvSpPr>
          <p:nvPr>
            <p:ph idx="1"/>
          </p:nvPr>
        </p:nvSpPr>
        <p:spPr/>
        <p:txBody>
          <a:bodyPr/>
          <a:lstStyle/>
          <a:p>
            <a:pPr eaLnBrk="1" hangingPunct="1"/>
            <a:r>
              <a:rPr lang="en-US" smtClean="0"/>
              <a:t>Local domestic violence programs  </a:t>
            </a:r>
            <a:r>
              <a:rPr lang="en-US" sz="2000" smtClean="0">
                <a:hlinkClick r:id="rId2"/>
              </a:rPr>
              <a:t>www.wvcadv.org</a:t>
            </a:r>
            <a:r>
              <a:rPr lang="en-US" smtClean="0"/>
              <a:t> </a:t>
            </a:r>
          </a:p>
          <a:p>
            <a:pPr eaLnBrk="1" hangingPunct="1"/>
            <a:r>
              <a:rPr lang="en-US" smtClean="0"/>
              <a:t>National Teen Dating Violence Helpline </a:t>
            </a:r>
            <a:r>
              <a:rPr lang="en-US" sz="2000" smtClean="0">
                <a:hlinkClick r:id="rId3"/>
              </a:rPr>
              <a:t>www.loveisrespect.org</a:t>
            </a:r>
            <a:r>
              <a:rPr lang="en-US" smtClean="0"/>
              <a:t> </a:t>
            </a:r>
          </a:p>
          <a:p>
            <a:pPr eaLnBrk="1" hangingPunct="1"/>
            <a:r>
              <a:rPr lang="en-US" smtClean="0"/>
              <a:t>WV Coalition Against Domestic Violence </a:t>
            </a:r>
            <a:r>
              <a:rPr lang="en-US" sz="2000" smtClean="0">
                <a:hlinkClick r:id="rId2"/>
              </a:rPr>
              <a:t>www.wvcadv.org</a:t>
            </a:r>
            <a:r>
              <a:rPr lang="en-US" sz="2000" smtClean="0"/>
              <a:t> </a:t>
            </a:r>
          </a:p>
          <a:p>
            <a:pPr eaLnBrk="1" hangingPunct="1"/>
            <a:r>
              <a:rPr lang="en-US" smtClean="0"/>
              <a:t>WV DV Response Guide for Law Enforcement Officers </a:t>
            </a:r>
            <a:r>
              <a:rPr lang="en-US" sz="2000" smtClean="0">
                <a:hlinkClick r:id="rId4"/>
              </a:rPr>
              <a:t>http://www.djcs.wv.gov/Specialized%20Programs/gtea/Documents/Domestic%20Violence%20Response%20Guide%202.pdf</a:t>
            </a:r>
            <a:r>
              <a:rPr lang="en-US" sz="2000" smtClean="0"/>
              <a:t>                                                                               </a:t>
            </a:r>
          </a:p>
        </p:txBody>
      </p:sp>
    </p:spTree>
    <p:extLst>
      <p:ext uri="{BB962C8B-B14F-4D97-AF65-F5344CB8AC3E}">
        <p14:creationId xmlns:p14="http://schemas.microsoft.com/office/powerpoint/2010/main" val="4006162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idx="1"/>
          </p:nvPr>
        </p:nvSpPr>
        <p:spPr>
          <a:xfrm>
            <a:off x="304800" y="1143000"/>
            <a:ext cx="7391400" cy="4214813"/>
          </a:xfrm>
        </p:spPr>
        <p:txBody>
          <a:bodyPr/>
          <a:lstStyle/>
          <a:p>
            <a:pPr indent="-338138" algn="ctr" eaLnBrk="1" hangingPunct="1">
              <a:spcBef>
                <a:spcPts val="950"/>
              </a:spcBef>
              <a:buClrTx/>
              <a:buSzPct val="70000"/>
              <a:buFontTx/>
              <a:buNone/>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055225" algn="l"/>
                <a:tab pos="10512425" algn="l"/>
                <a:tab pos="10514013" algn="l"/>
              </a:tabLst>
            </a:pPr>
            <a:r>
              <a:rPr lang="en-US" sz="3800" smtClean="0">
                <a:solidFill>
                  <a:srgbClr val="660066"/>
                </a:solidFill>
              </a:rPr>
              <a:t>	</a:t>
            </a:r>
          </a:p>
          <a:p>
            <a:pPr indent="-338138" algn="ctr" eaLnBrk="1" hangingPunct="1">
              <a:spcBef>
                <a:spcPts val="950"/>
              </a:spcBef>
              <a:buClrTx/>
              <a:buSzPct val="70000"/>
              <a:buFontTx/>
              <a:buNone/>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055225" algn="l"/>
                <a:tab pos="10512425" algn="l"/>
                <a:tab pos="10514013" algn="l"/>
              </a:tabLst>
            </a:pPr>
            <a:r>
              <a:rPr lang="en-US" sz="3800" smtClean="0">
                <a:solidFill>
                  <a:srgbClr val="660066"/>
                </a:solidFill>
              </a:rPr>
              <a:t>	</a:t>
            </a:r>
            <a:r>
              <a:rPr lang="en-US" sz="3800" smtClean="0"/>
              <a:t>Domestic violence affects people of any race, gender, socioeconomic status, religion, age, sexual orientation and nationality</a:t>
            </a:r>
            <a:r>
              <a:rPr lang="en-US" sz="3800" smtClean="0">
                <a:solidFill>
                  <a:srgbClr val="660066"/>
                </a:solidFill>
              </a:rPr>
              <a:t>.</a:t>
            </a:r>
          </a:p>
        </p:txBody>
      </p:sp>
    </p:spTree>
    <p:extLst>
      <p:ext uri="{BB962C8B-B14F-4D97-AF65-F5344CB8AC3E}">
        <p14:creationId xmlns:p14="http://schemas.microsoft.com/office/powerpoint/2010/main" val="2624085389"/>
      </p:ext>
    </p:extLst>
  </p:cSld>
  <p:clrMapOvr>
    <a:masterClrMapping/>
  </p:clrMapOvr>
  <p:transition>
    <p:wheel spokes="2"/>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en-US" b="0" dirty="0"/>
              <a:t/>
            </a:r>
            <a:br>
              <a:rPr lang="en-US" b="0" dirty="0"/>
            </a:br>
            <a:r>
              <a:rPr lang="en-US" u="sng" dirty="0">
                <a:effectLst>
                  <a:outerShdw blurRad="38100" dist="38100" dir="2700000" algn="tl">
                    <a:srgbClr val="000000">
                      <a:alpha val="43137"/>
                    </a:srgbClr>
                  </a:outerShdw>
                </a:effectLst>
              </a:rPr>
              <a:t>Family Violence/Domestic Violence/Abuse</a:t>
            </a:r>
            <a:endParaRPr lang="en-US" dirty="0">
              <a:effectLst>
                <a:outerShdw blurRad="38100" dist="38100" dir="2700000" algn="tl">
                  <a:srgbClr val="000000">
                    <a:alpha val="43137"/>
                  </a:srgbClr>
                </a:outerShdw>
              </a:effectLst>
            </a:endParaRPr>
          </a:p>
        </p:txBody>
      </p:sp>
      <p:sp>
        <p:nvSpPr>
          <p:cNvPr id="71683" name="Content Placeholder 2"/>
          <p:cNvSpPr>
            <a:spLocks noGrp="1"/>
          </p:cNvSpPr>
          <p:nvPr>
            <p:ph idx="1"/>
          </p:nvPr>
        </p:nvSpPr>
        <p:spPr/>
        <p:txBody>
          <a:bodyPr/>
          <a:lstStyle/>
          <a:p>
            <a:pPr marL="0" indent="0" eaLnBrk="1" hangingPunct="1">
              <a:buFont typeface="Wingdings 2" pitchFamily="18" charset="2"/>
              <a:buNone/>
            </a:pPr>
            <a:r>
              <a:rPr lang="en-US" smtClean="0"/>
              <a:t>The occurrence of one or more of the following acts </a:t>
            </a:r>
            <a:r>
              <a:rPr lang="en-US" u="sng" smtClean="0"/>
              <a:t>between family or household members</a:t>
            </a:r>
            <a:r>
              <a:rPr lang="en-US" smtClean="0"/>
              <a:t>: </a:t>
            </a:r>
          </a:p>
          <a:p>
            <a:pPr lvl="1" eaLnBrk="1" hangingPunct="1"/>
            <a:r>
              <a:rPr lang="en-US" smtClean="0">
                <a:solidFill>
                  <a:schemeClr val="tx1"/>
                </a:solidFill>
              </a:rPr>
              <a:t>Attempting to cause or intentionally, knowingly, or recklessly causing physical harm to another person with or without dangerous or deadly weapons.</a:t>
            </a:r>
          </a:p>
          <a:p>
            <a:pPr lvl="1" eaLnBrk="1" hangingPunct="1"/>
            <a:r>
              <a:rPr lang="en-US" smtClean="0">
                <a:solidFill>
                  <a:schemeClr val="tx1"/>
                </a:solidFill>
              </a:rPr>
              <a:t>Placing another person in reasonable apprehension of physical harm.</a:t>
            </a:r>
          </a:p>
          <a:p>
            <a:pPr lvl="1" eaLnBrk="1" hangingPunct="1"/>
            <a:endParaRPr lang="en-US" smtClean="0"/>
          </a:p>
        </p:txBody>
      </p:sp>
    </p:spTree>
    <p:extLst>
      <p:ext uri="{BB962C8B-B14F-4D97-AF65-F5344CB8AC3E}">
        <p14:creationId xmlns:p14="http://schemas.microsoft.com/office/powerpoint/2010/main" val="2851273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p>
        </p:txBody>
      </p:sp>
      <p:sp>
        <p:nvSpPr>
          <p:cNvPr id="72707" name="Content Placeholder 2"/>
          <p:cNvSpPr>
            <a:spLocks noGrp="1"/>
          </p:cNvSpPr>
          <p:nvPr>
            <p:ph idx="1"/>
          </p:nvPr>
        </p:nvSpPr>
        <p:spPr>
          <a:xfrm>
            <a:off x="457200" y="1981199"/>
            <a:ext cx="7239000" cy="4475163"/>
          </a:xfrm>
        </p:spPr>
        <p:txBody>
          <a:bodyPr/>
          <a:lstStyle/>
          <a:p>
            <a:pPr lvl="1" eaLnBrk="1" hangingPunct="1">
              <a:lnSpc>
                <a:spcPct val="110000"/>
              </a:lnSpc>
            </a:pPr>
            <a:r>
              <a:rPr lang="en-US" dirty="0" smtClean="0">
                <a:solidFill>
                  <a:schemeClr val="tx1"/>
                </a:solidFill>
              </a:rPr>
              <a:t>Creating fear of physical harm by harassment, stalking, psychological abuse, or threatening acts.</a:t>
            </a:r>
          </a:p>
          <a:p>
            <a:pPr lvl="1" eaLnBrk="1" hangingPunct="1">
              <a:lnSpc>
                <a:spcPct val="110000"/>
              </a:lnSpc>
            </a:pPr>
            <a:r>
              <a:rPr lang="en-US" dirty="0" smtClean="0">
                <a:solidFill>
                  <a:schemeClr val="tx1"/>
                </a:solidFill>
              </a:rPr>
              <a:t>Committing either sexual assault or sexual abuse.</a:t>
            </a:r>
          </a:p>
          <a:p>
            <a:pPr lvl="1" eaLnBrk="1" hangingPunct="1">
              <a:lnSpc>
                <a:spcPct val="110000"/>
              </a:lnSpc>
            </a:pPr>
            <a:r>
              <a:rPr lang="en-US" dirty="0" smtClean="0">
                <a:solidFill>
                  <a:schemeClr val="tx1"/>
                </a:solidFill>
              </a:rPr>
              <a:t>Holding, confining, detaining, or abducting another person against that person’s will.</a:t>
            </a:r>
          </a:p>
        </p:txBody>
      </p:sp>
    </p:spTree>
    <p:extLst>
      <p:ext uri="{BB962C8B-B14F-4D97-AF65-F5344CB8AC3E}">
        <p14:creationId xmlns:p14="http://schemas.microsoft.com/office/powerpoint/2010/main" val="4233762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Domestic battery</a:t>
            </a:r>
            <a:endParaRPr lang="en-US" dirty="0"/>
          </a:p>
        </p:txBody>
      </p:sp>
      <p:sp>
        <p:nvSpPr>
          <p:cNvPr id="73731" name="Content Placeholder 2"/>
          <p:cNvSpPr>
            <a:spLocks noGrp="1"/>
          </p:cNvSpPr>
          <p:nvPr>
            <p:ph idx="1"/>
          </p:nvPr>
        </p:nvSpPr>
        <p:spPr/>
        <p:txBody>
          <a:bodyPr/>
          <a:lstStyle/>
          <a:p>
            <a:pPr marL="0" indent="0" eaLnBrk="1" hangingPunct="1">
              <a:buFont typeface="Wingdings 2" pitchFamily="18" charset="2"/>
              <a:buNone/>
            </a:pPr>
            <a:r>
              <a:rPr lang="en-US" smtClean="0"/>
              <a:t>The unlawful and intentional physical contact of an insulting or provoking nature with another family or household member or unlawfully and intentionally causing physical harm to another family or household member. </a:t>
            </a:r>
          </a:p>
        </p:txBody>
      </p:sp>
    </p:spTree>
    <p:extLst>
      <p:ext uri="{BB962C8B-B14F-4D97-AF65-F5344CB8AC3E}">
        <p14:creationId xmlns:p14="http://schemas.microsoft.com/office/powerpoint/2010/main" val="3988423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victims</a:t>
            </a:r>
            <a:endParaRPr lang="en-US" dirty="0"/>
          </a:p>
        </p:txBody>
      </p:sp>
      <p:sp>
        <p:nvSpPr>
          <p:cNvPr id="74755" name="Content Placeholder 2"/>
          <p:cNvSpPr>
            <a:spLocks noGrp="1"/>
          </p:cNvSpPr>
          <p:nvPr>
            <p:ph idx="1"/>
          </p:nvPr>
        </p:nvSpPr>
        <p:spPr/>
        <p:txBody>
          <a:bodyPr/>
          <a:lstStyle/>
          <a:p>
            <a:pPr eaLnBrk="1" hangingPunct="1"/>
            <a:r>
              <a:rPr lang="en-US" sz="2800" b="1" smtClean="0"/>
              <a:t>1 in 4 women</a:t>
            </a:r>
            <a:r>
              <a:rPr lang="en-US" sz="2800" smtClean="0"/>
              <a:t> and </a:t>
            </a:r>
            <a:r>
              <a:rPr lang="en-US" sz="2800" b="1" smtClean="0"/>
              <a:t>1 in 7 men</a:t>
            </a:r>
            <a:r>
              <a:rPr lang="en-US" sz="2800" smtClean="0"/>
              <a:t> have been the victim of </a:t>
            </a:r>
            <a:r>
              <a:rPr lang="en-US" sz="2800" b="1" smtClean="0"/>
              <a:t>severe physical violence</a:t>
            </a:r>
            <a:r>
              <a:rPr lang="en-US" sz="2800" smtClean="0"/>
              <a:t> by an intimate partner.</a:t>
            </a:r>
          </a:p>
          <a:p>
            <a:pPr eaLnBrk="1" hangingPunct="1"/>
            <a:r>
              <a:rPr lang="en-US" sz="2800" smtClean="0"/>
              <a:t>Women </a:t>
            </a:r>
            <a:r>
              <a:rPr lang="en-US" sz="2800" b="1" smtClean="0"/>
              <a:t>ages</a:t>
            </a:r>
            <a:r>
              <a:rPr lang="en-US" sz="2800" smtClean="0"/>
              <a:t> </a:t>
            </a:r>
            <a:r>
              <a:rPr lang="en-US" sz="2800" b="1" smtClean="0"/>
              <a:t>20 to 24 </a:t>
            </a:r>
            <a:r>
              <a:rPr lang="en-US" sz="2800" smtClean="0"/>
              <a:t>are at the </a:t>
            </a:r>
            <a:r>
              <a:rPr lang="en-US" sz="2800" b="1" smtClean="0"/>
              <a:t>greatest risk of nonfatal intimate partner violence.</a:t>
            </a:r>
          </a:p>
          <a:p>
            <a:pPr eaLnBrk="1" hangingPunct="1"/>
            <a:r>
              <a:rPr lang="en-US" sz="2800" smtClean="0"/>
              <a:t>Over </a:t>
            </a:r>
            <a:r>
              <a:rPr lang="en-US" sz="2800" b="1" smtClean="0"/>
              <a:t>1/3</a:t>
            </a:r>
            <a:r>
              <a:rPr lang="en-US" sz="2800" smtClean="0"/>
              <a:t> </a:t>
            </a:r>
            <a:r>
              <a:rPr lang="en-US" sz="2800" b="1" smtClean="0"/>
              <a:t>of female homicide victims </a:t>
            </a:r>
            <a:r>
              <a:rPr lang="en-US" sz="2800" smtClean="0"/>
              <a:t>that are reported in law enforcement records are </a:t>
            </a:r>
            <a:r>
              <a:rPr lang="en-US" sz="2800" b="1" smtClean="0"/>
              <a:t>killed by an intimate partner.</a:t>
            </a:r>
          </a:p>
          <a:p>
            <a:pPr eaLnBrk="1" hangingPunct="1"/>
            <a:endParaRPr lang="en-US" smtClean="0"/>
          </a:p>
        </p:txBody>
      </p:sp>
    </p:spTree>
    <p:extLst>
      <p:ext uri="{BB962C8B-B14F-4D97-AF65-F5344CB8AC3E}">
        <p14:creationId xmlns:p14="http://schemas.microsoft.com/office/powerpoint/2010/main" val="4174679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231775" y="1831975"/>
            <a:ext cx="740886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eaLnBrk="1" fontAlgn="base" hangingPunct="1">
              <a:spcBef>
                <a:spcPct val="0"/>
              </a:spcBef>
              <a:spcAft>
                <a:spcPct val="0"/>
              </a:spcAft>
            </a:pPr>
            <a:r>
              <a:rPr lang="en-US" sz="2400">
                <a:solidFill>
                  <a:srgbClr val="000000"/>
                </a:solidFill>
                <a:ea typeface="SimSun" pitchFamily="2" charset="-122"/>
              </a:rPr>
              <a:t>25% of women and 8% of men will experience being </a:t>
            </a:r>
          </a:p>
          <a:p>
            <a:pPr eaLnBrk="1" fontAlgn="base" hangingPunct="1">
              <a:spcBef>
                <a:spcPct val="0"/>
              </a:spcBef>
              <a:spcAft>
                <a:spcPct val="0"/>
              </a:spcAft>
            </a:pPr>
            <a:r>
              <a:rPr lang="en-US" sz="2400">
                <a:solidFill>
                  <a:srgbClr val="000000"/>
                </a:solidFill>
                <a:ea typeface="SimSun" pitchFamily="2" charset="-122"/>
              </a:rPr>
              <a:t>raped or physically abused by a current or former </a:t>
            </a:r>
          </a:p>
          <a:p>
            <a:pPr eaLnBrk="1" fontAlgn="base" hangingPunct="1">
              <a:spcBef>
                <a:spcPct val="0"/>
              </a:spcBef>
              <a:spcAft>
                <a:spcPct val="0"/>
              </a:spcAft>
            </a:pPr>
            <a:r>
              <a:rPr lang="en-US" sz="2400">
                <a:solidFill>
                  <a:srgbClr val="000000"/>
                </a:solidFill>
                <a:ea typeface="SimSun" pitchFamily="2" charset="-122"/>
              </a:rPr>
              <a:t>spouse, cohabiting partner, or date in their lifetime.</a:t>
            </a:r>
          </a:p>
        </p:txBody>
      </p:sp>
      <p:sp>
        <p:nvSpPr>
          <p:cNvPr id="9218" name="Text Box 2"/>
          <p:cNvSpPr txBox="1">
            <a:spLocks noChangeArrowheads="1"/>
          </p:cNvSpPr>
          <p:nvPr/>
        </p:nvSpPr>
        <p:spPr bwMode="auto">
          <a:xfrm>
            <a:off x="230188" y="3278188"/>
            <a:ext cx="65786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eaLnBrk="1" fontAlgn="base" hangingPunct="1">
              <a:spcBef>
                <a:spcPct val="0"/>
              </a:spcBef>
              <a:spcAft>
                <a:spcPct val="0"/>
              </a:spcAft>
            </a:pPr>
            <a:r>
              <a:rPr lang="en-US" sz="2500">
                <a:solidFill>
                  <a:srgbClr val="000000"/>
                </a:solidFill>
                <a:ea typeface="SimSun" pitchFamily="2" charset="-122"/>
              </a:rPr>
              <a:t>95% of domestic violence victims are female.</a:t>
            </a:r>
          </a:p>
        </p:txBody>
      </p:sp>
      <p:sp>
        <p:nvSpPr>
          <p:cNvPr id="9219" name="Text Box 3"/>
          <p:cNvSpPr txBox="1">
            <a:spLocks noChangeArrowheads="1"/>
          </p:cNvSpPr>
          <p:nvPr/>
        </p:nvSpPr>
        <p:spPr bwMode="auto">
          <a:xfrm>
            <a:off x="231775" y="4041775"/>
            <a:ext cx="5711825"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eaLnBrk="1" fontAlgn="base" hangingPunct="1">
              <a:spcBef>
                <a:spcPct val="0"/>
              </a:spcBef>
              <a:spcAft>
                <a:spcPct val="0"/>
              </a:spcAft>
            </a:pPr>
            <a:r>
              <a:rPr lang="en-US" sz="2400">
                <a:solidFill>
                  <a:srgbClr val="000000"/>
                </a:solidFill>
                <a:ea typeface="SimSun" pitchFamily="2" charset="-122"/>
              </a:rPr>
              <a:t>3.3 to 10 million children are exposed to </a:t>
            </a:r>
          </a:p>
          <a:p>
            <a:pPr eaLnBrk="1" fontAlgn="base" hangingPunct="1">
              <a:spcBef>
                <a:spcPct val="0"/>
              </a:spcBef>
              <a:spcAft>
                <a:spcPct val="0"/>
              </a:spcAft>
            </a:pPr>
            <a:r>
              <a:rPr lang="en-US" sz="2400">
                <a:solidFill>
                  <a:srgbClr val="000000"/>
                </a:solidFill>
                <a:ea typeface="SimSun" pitchFamily="2" charset="-122"/>
              </a:rPr>
              <a:t>domestic violence every year.</a:t>
            </a:r>
          </a:p>
        </p:txBody>
      </p:sp>
      <p:sp>
        <p:nvSpPr>
          <p:cNvPr id="75781" name="Text Box 5"/>
          <p:cNvSpPr txBox="1">
            <a:spLocks noChangeArrowheads="1"/>
          </p:cNvSpPr>
          <p:nvPr/>
        </p:nvSpPr>
        <p:spPr bwMode="auto">
          <a:xfrm>
            <a:off x="457200" y="381000"/>
            <a:ext cx="7315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fontAlgn="base" hangingPunct="1">
              <a:spcBef>
                <a:spcPct val="0"/>
              </a:spcBef>
              <a:spcAft>
                <a:spcPct val="0"/>
              </a:spcAft>
            </a:pPr>
            <a:endParaRPr lang="en-US">
              <a:solidFill>
                <a:prstClr val="black"/>
              </a:solidFill>
            </a:endParaRPr>
          </a:p>
        </p:txBody>
      </p:sp>
      <p:sp>
        <p:nvSpPr>
          <p:cNvPr id="75782" name="Text Box 6"/>
          <p:cNvSpPr txBox="1">
            <a:spLocks noChangeArrowheads="1"/>
          </p:cNvSpPr>
          <p:nvPr/>
        </p:nvSpPr>
        <p:spPr bwMode="auto">
          <a:xfrm>
            <a:off x="914400" y="563563"/>
            <a:ext cx="64008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charset="0"/>
              </a:defRPr>
            </a:lvl9pPr>
          </a:lstStyle>
          <a:p>
            <a:pPr eaLnBrk="1" fontAlgn="base" hangingPunct="1">
              <a:spcBef>
                <a:spcPts val="3375"/>
              </a:spcBef>
              <a:spcAft>
                <a:spcPct val="0"/>
              </a:spcAft>
            </a:pPr>
            <a:r>
              <a:rPr lang="en-US" sz="5400">
                <a:solidFill>
                  <a:srgbClr val="330066"/>
                </a:solidFill>
                <a:ea typeface="SimSun" pitchFamily="2" charset="-122"/>
              </a:rPr>
              <a:t>Get The Facts</a:t>
            </a:r>
          </a:p>
        </p:txBody>
      </p:sp>
    </p:spTree>
    <p:extLst>
      <p:ext uri="{BB962C8B-B14F-4D97-AF65-F5344CB8AC3E}">
        <p14:creationId xmlns:p14="http://schemas.microsoft.com/office/powerpoint/2010/main" val="3519709689"/>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9217"/>
                                        </p:tgtEl>
                                        <p:attrNameLst>
                                          <p:attrName>style.visibility</p:attrName>
                                        </p:attrNameLst>
                                      </p:cBhvr>
                                      <p:to>
                                        <p:strVal val="visible"/>
                                      </p:to>
                                    </p:set>
                                    <p:animEffect transition="in" filter="box(in)">
                                      <p:cBhvr additive="repl">
                                        <p:cTn id="7" dur="500"/>
                                        <p:tgtEl>
                                          <p:spTgt spid="921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additive="repl">
                                        <p:cTn id="11" dur="1" fill="hold">
                                          <p:stCondLst>
                                            <p:cond delay="0"/>
                                          </p:stCondLst>
                                        </p:cTn>
                                        <p:tgtEl>
                                          <p:spTgt spid="9218"/>
                                        </p:tgtEl>
                                        <p:attrNameLst>
                                          <p:attrName>style.visibility</p:attrName>
                                        </p:attrNameLst>
                                      </p:cBhvr>
                                      <p:to>
                                        <p:strVal val="visible"/>
                                      </p:to>
                                    </p:set>
                                    <p:animEffect transition="in" filter="box(in)">
                                      <p:cBhvr additive="repl">
                                        <p:cTn id="12" dur="500"/>
                                        <p:tgtEl>
                                          <p:spTgt spid="921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additive="repl">
                                        <p:cTn id="16" dur="1" fill="hold">
                                          <p:stCondLst>
                                            <p:cond delay="0"/>
                                          </p:stCondLst>
                                        </p:cTn>
                                        <p:tgtEl>
                                          <p:spTgt spid="9219"/>
                                        </p:tgtEl>
                                        <p:attrNameLst>
                                          <p:attrName>style.visibility</p:attrName>
                                        </p:attrNameLst>
                                      </p:cBhvr>
                                      <p:to>
                                        <p:strVal val="visible"/>
                                      </p:to>
                                    </p:set>
                                    <p:animEffect transition="in" filter="box(in)">
                                      <p:cBhvr additive="repl">
                                        <p:cTn id="17"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otalTime>99</TotalTime>
  <Words>3847</Words>
  <Application>Microsoft Office PowerPoint</Application>
  <PresentationFormat>On-screen Show (4:3)</PresentationFormat>
  <Paragraphs>328</Paragraphs>
  <Slides>37</Slides>
  <Notes>33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Opulent</vt:lpstr>
      <vt:lpstr>Domestic Violence</vt:lpstr>
      <vt:lpstr>Learning Objectives</vt:lpstr>
      <vt:lpstr>What is Domestic Violence?</vt:lpstr>
      <vt:lpstr>PowerPoint Presentation</vt:lpstr>
      <vt:lpstr> Family Violence/Domestic Violence/Abuse</vt:lpstr>
      <vt:lpstr>PowerPoint Presentation</vt:lpstr>
      <vt:lpstr>Domestic battery</vt:lpstr>
      <vt:lpstr>victims</vt:lpstr>
      <vt:lpstr>PowerPoint Presentation</vt:lpstr>
      <vt:lpstr>PowerPoint Presentation</vt:lpstr>
      <vt:lpstr>West Virginia - 2010 </vt:lpstr>
      <vt:lpstr>PowerPoint Presentation</vt:lpstr>
      <vt:lpstr>Different Types of      Domestic Violence</vt:lpstr>
      <vt:lpstr>Physical Abuse</vt:lpstr>
      <vt:lpstr>Physical Abuse</vt:lpstr>
      <vt:lpstr>    Emotional/Verbal  Abuse</vt:lpstr>
      <vt:lpstr>Sexual Abuse</vt:lpstr>
      <vt:lpstr>Neglect</vt:lpstr>
      <vt:lpstr>PowerPoint Presentation</vt:lpstr>
      <vt:lpstr>Physical Impact</vt:lpstr>
      <vt:lpstr>Behavioral Impact</vt:lpstr>
      <vt:lpstr>Psychological Impact</vt:lpstr>
      <vt:lpstr>Protective Order</vt:lpstr>
      <vt:lpstr>Advocacy</vt:lpstr>
      <vt:lpstr>response</vt:lpstr>
      <vt:lpstr>Initial contact</vt:lpstr>
      <vt:lpstr>Establish control of scene</vt:lpstr>
      <vt:lpstr>Investigation</vt:lpstr>
      <vt:lpstr>PowerPoint Presentation</vt:lpstr>
      <vt:lpstr>Follow-up investigation</vt:lpstr>
      <vt:lpstr>PowerPoint Presentation</vt:lpstr>
      <vt:lpstr>Arrest The accused…</vt:lpstr>
      <vt:lpstr>Predominant aggressor</vt:lpstr>
      <vt:lpstr>If no arrest Is made:</vt:lpstr>
      <vt:lpstr>Additional assistance - on scene</vt:lpstr>
      <vt:lpstr>PowerPoint Presentation</vt:lpstr>
      <vt:lpstr>Resources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Violence</dc:title>
  <dc:creator>WV FRIS</dc:creator>
  <cp:lastModifiedBy>WV FRIS</cp:lastModifiedBy>
  <cp:revision>15</cp:revision>
  <dcterms:created xsi:type="dcterms:W3CDTF">2013-05-17T12:04:29Z</dcterms:created>
  <dcterms:modified xsi:type="dcterms:W3CDTF">2014-06-12T11:54:37Z</dcterms:modified>
</cp:coreProperties>
</file>